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83" r:id="rId2"/>
    <p:sldId id="257" r:id="rId3"/>
    <p:sldId id="258" r:id="rId4"/>
    <p:sldId id="259" r:id="rId5"/>
    <p:sldId id="260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8" r:id="rId16"/>
    <p:sldId id="275" r:id="rId17"/>
  </p:sldIdLst>
  <p:sldSz cx="12192000" cy="6858000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776" userDrawn="1">
          <p15:clr>
            <a:srgbClr val="A4A3A4"/>
          </p15:clr>
        </p15:guide>
        <p15:guide id="2" pos="336" userDrawn="1">
          <p15:clr>
            <a:srgbClr val="A4A3A4"/>
          </p15:clr>
        </p15:guide>
        <p15:guide id="3" orient="horz" pos="528" userDrawn="1">
          <p15:clr>
            <a:srgbClr val="A4A3A4"/>
          </p15:clr>
        </p15:guide>
        <p15:guide id="4" pos="4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CEA"/>
    <a:srgbClr val="B9E6F9"/>
    <a:srgbClr val="9ADBF6"/>
    <a:srgbClr val="18739B"/>
    <a:srgbClr val="FEF1B5"/>
    <a:srgbClr val="FDD109"/>
    <a:srgbClr val="FCDF97"/>
    <a:srgbClr val="E6E6E6"/>
    <a:srgbClr val="98DAF6"/>
    <a:srgbClr val="23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8" autoAdjust="0"/>
    <p:restoredTop sz="94660"/>
  </p:normalViewPr>
  <p:slideViewPr>
    <p:cSldViewPr>
      <p:cViewPr varScale="1">
        <p:scale>
          <a:sx n="77" d="100"/>
          <a:sy n="77" d="100"/>
        </p:scale>
        <p:origin x="926" y="53"/>
      </p:cViewPr>
      <p:guideLst>
        <p:guide orient="horz" pos="1776"/>
        <p:guide pos="336"/>
        <p:guide orient="horz" pos="528"/>
        <p:guide pos="4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89D21-2C82-4CDE-8367-D4E7A59B4096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03420-E513-4478-ACBC-F5C675C75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452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03420-E513-4478-ACBC-F5C675C7500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535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03420-E513-4478-ACBC-F5C675C7500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671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03420-E513-4478-ACBC-F5C675C7500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059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03420-E513-4478-ACBC-F5C675C7500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571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03420-E513-4478-ACBC-F5C675C7500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956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03420-E513-4478-ACBC-F5C675C7500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668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03420-E513-4478-ACBC-F5C675C7500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908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03420-E513-4478-ACBC-F5C675C7500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831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03420-E513-4478-ACBC-F5C675C7500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55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512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33" b="1" i="0">
                <a:solidFill>
                  <a:srgbClr val="1A31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33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2201" y="777411"/>
            <a:ext cx="8768079" cy="512897"/>
          </a:xfrm>
        </p:spPr>
        <p:txBody>
          <a:bodyPr lIns="0" tIns="0" rIns="0" bIns="0"/>
          <a:lstStyle>
            <a:lvl1pPr>
              <a:defRPr sz="3333" b="1" i="0">
                <a:solidFill>
                  <a:srgbClr val="1A31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35967" y="2305709"/>
            <a:ext cx="6729307" cy="328231"/>
          </a:xfrm>
        </p:spPr>
        <p:txBody>
          <a:bodyPr lIns="0" tIns="0" rIns="0" bIns="0"/>
          <a:lstStyle>
            <a:lvl1pPr>
              <a:defRPr sz="2133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-99"/>
            <a:ext cx="4801447" cy="6858000"/>
          </a:xfrm>
          <a:custGeom>
            <a:avLst/>
            <a:gdLst/>
            <a:ahLst/>
            <a:cxnLst/>
            <a:rect l="l" t="t" r="r" b="b"/>
            <a:pathLst>
              <a:path w="3601085" h="5143500">
                <a:moveTo>
                  <a:pt x="36008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3600899" y="0"/>
                </a:lnTo>
                <a:lnTo>
                  <a:pt x="3600899" y="5143499"/>
                </a:lnTo>
                <a:close/>
              </a:path>
            </a:pathLst>
          </a:custGeom>
          <a:solidFill>
            <a:srgbClr val="1A3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2201" y="777411"/>
            <a:ext cx="8768079" cy="512897"/>
          </a:xfrm>
        </p:spPr>
        <p:txBody>
          <a:bodyPr lIns="0" tIns="0" rIns="0" bIns="0"/>
          <a:lstStyle>
            <a:lvl1pPr>
              <a:defRPr sz="3333" b="1" i="0">
                <a:solidFill>
                  <a:srgbClr val="1A31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2201" y="777411"/>
            <a:ext cx="8768079" cy="512897"/>
          </a:xfrm>
        </p:spPr>
        <p:txBody>
          <a:bodyPr lIns="0" tIns="0" rIns="0" bIns="0"/>
          <a:lstStyle>
            <a:lvl1pPr>
              <a:defRPr sz="3333" b="1" i="0">
                <a:solidFill>
                  <a:srgbClr val="1A31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A3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2201" y="777411"/>
            <a:ext cx="8768079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1A31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35967" y="2305709"/>
            <a:ext cx="672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gradFill flip="none" rotWithShape="1">
            <a:gsLst>
              <a:gs pos="31000">
                <a:srgbClr val="16ACEA"/>
              </a:gs>
              <a:gs pos="0">
                <a:srgbClr val="16ACEA"/>
              </a:gs>
              <a:gs pos="100000">
                <a:srgbClr val="16ACEA"/>
              </a:gs>
              <a:gs pos="0">
                <a:srgbClr val="186385"/>
              </a:gs>
              <a:gs pos="89000">
                <a:srgbClr val="B9E6F9"/>
              </a:gs>
              <a:gs pos="53000">
                <a:srgbClr val="B9E6F9"/>
              </a:gs>
            </a:gsLst>
            <a:lin ang="81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0742" y="1905000"/>
            <a:ext cx="7299960" cy="34026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lang="ru-RU" sz="4400" spc="-13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АВТОМАТИЧЕСКИЙ МОНИТОРИНГ</a:t>
            </a:r>
            <a:r>
              <a:rPr lang="ru-RU" sz="4400" spc="-2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 </a:t>
            </a:r>
            <a:r>
              <a:rPr lang="ru-RU" sz="4400" spc="-13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УПОМИНАНИЙ </a:t>
            </a:r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В</a:t>
            </a:r>
            <a:r>
              <a:rPr lang="ru-RU" sz="4400" spc="-53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 </a:t>
            </a:r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СМИ,</a:t>
            </a:r>
            <a:r>
              <a:rPr lang="ru-RU" sz="4400" spc="-53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 </a:t>
            </a:r>
            <a:r>
              <a:rPr lang="ru-RU" sz="4400" spc="-13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ТЕЛЕГРАМЕ</a:t>
            </a:r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/>
            </a:r>
            <a:b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</a:br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И</a:t>
            </a:r>
            <a:r>
              <a:rPr lang="ru-RU" sz="4400" spc="-14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 </a:t>
            </a:r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ДРУГИХ</a:t>
            </a:r>
            <a:r>
              <a:rPr lang="ru-RU" sz="4400" spc="-133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 </a:t>
            </a:r>
            <a:r>
              <a:rPr lang="ru-RU" sz="4400" spc="-13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ИСТОЧНИКАХ</a:t>
            </a:r>
            <a:endParaRPr lang="ru-RU" sz="4400" dirty="0">
              <a:solidFill>
                <a:schemeClr val="tx1">
                  <a:lumMod val="85000"/>
                  <a:lumOff val="15000"/>
                </a:schemeClr>
              </a:solidFill>
              <a:latin typeface="Museo Sans Cyrl 500" panose="02000000000000000000" pitchFamily="2" charset="-5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0742" y="5598127"/>
            <a:ext cx="9800658" cy="87887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800" b="1" dirty="0">
                <a:solidFill>
                  <a:srgbClr val="16ABEA"/>
                </a:solidFill>
                <a:latin typeface="Museo Sans Cyrl 500" panose="02000000000000000000" pitchFamily="2" charset="-52"/>
                <a:cs typeface="Microsoft Sans Serif"/>
              </a:rPr>
              <a:t>API</a:t>
            </a:r>
            <a:r>
              <a:rPr sz="2800" b="1" spc="-13" dirty="0">
                <a:solidFill>
                  <a:srgbClr val="16ABEA"/>
                </a:solidFill>
                <a:latin typeface="Museo Sans Cyrl 500" panose="02000000000000000000" pitchFamily="2" charset="-52"/>
                <a:cs typeface="Microsoft Sans Serif"/>
              </a:rPr>
              <a:t> </a:t>
            </a:r>
            <a:r>
              <a:rPr sz="2800" b="1" dirty="0">
                <a:solidFill>
                  <a:srgbClr val="16ABEA"/>
                </a:solidFill>
                <a:latin typeface="Museo Sans Cyrl 500" panose="02000000000000000000" pitchFamily="2" charset="-52"/>
                <a:cs typeface="Microsoft Sans Serif"/>
              </a:rPr>
              <a:t>SCAN</a:t>
            </a:r>
            <a:r>
              <a:rPr sz="2800" b="1" spc="7" dirty="0">
                <a:solidFill>
                  <a:srgbClr val="16ABEA"/>
                </a:solidFill>
                <a:latin typeface="Museo Sans Cyrl 500" panose="02000000000000000000" pitchFamily="2" charset="-52"/>
                <a:cs typeface="Microsoft Sans Serif"/>
              </a:rPr>
              <a:t> </a:t>
            </a:r>
            <a:r>
              <a:rPr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для</a:t>
            </a:r>
            <a:r>
              <a:rPr sz="2800" spc="-7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800" spc="-27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кредитных</a:t>
            </a:r>
            <a:r>
              <a:rPr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800" spc="-13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конвейеров,</a:t>
            </a:r>
            <a:endParaRPr sz="2800" dirty="0">
              <a:solidFill>
                <a:schemeClr val="tx1">
                  <a:lumMod val="85000"/>
                  <a:lumOff val="15000"/>
                </a:schemeClr>
              </a:solidFill>
              <a:latin typeface="Museo Sans Cyrl 300" panose="02000000000000000000" pitchFamily="2" charset="-52"/>
              <a:cs typeface="Microsoft Sans Serif"/>
            </a:endParaRPr>
          </a:p>
          <a:p>
            <a:pPr marL="16933"/>
            <a:r>
              <a:rPr sz="2800" spc="-33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ситуационно-</a:t>
            </a:r>
            <a:r>
              <a:rPr sz="2800" spc="-13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кризисных</a:t>
            </a:r>
            <a:r>
              <a:rPr sz="2800" spc="-27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центров</a:t>
            </a:r>
            <a:r>
              <a:rPr sz="2800" spc="-27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и</a:t>
            </a:r>
            <a:r>
              <a:rPr sz="2800" spc="-33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800" spc="-13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скоринговых</a:t>
            </a:r>
            <a:r>
              <a:rPr sz="2800" spc="-27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800" spc="-13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систем</a:t>
            </a:r>
            <a:endParaRPr sz="2800" dirty="0">
              <a:solidFill>
                <a:schemeClr val="tx1">
                  <a:lumMod val="85000"/>
                  <a:lumOff val="15000"/>
                </a:schemeClr>
              </a:solidFill>
              <a:latin typeface="Museo Sans Cyrl 300" panose="02000000000000000000" pitchFamily="2" charset="-52"/>
              <a:cs typeface="Microsoft Sans Serif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533400" y="476334"/>
            <a:ext cx="4666524" cy="1200066"/>
            <a:chOff x="457196" y="457296"/>
            <a:chExt cx="4666524" cy="1200066"/>
          </a:xfrm>
        </p:grpSpPr>
        <p:pic>
          <p:nvPicPr>
            <p:cNvPr id="44" name="bg object 65">
              <a:extLst>
                <a:ext uri="{FF2B5EF4-FFF2-40B4-BE49-F238E27FC236}">
                  <a16:creationId xmlns:a16="http://schemas.microsoft.com/office/drawing/2014/main" id="{D3FA41C1-BDDD-4D1A-BEB5-53879F28612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6" y="457296"/>
              <a:ext cx="4666524" cy="481558"/>
            </a:xfrm>
            <a:prstGeom prst="rect">
              <a:avLst/>
            </a:prstGeom>
          </p:spPr>
        </p:pic>
        <p:sp>
          <p:nvSpPr>
            <p:cNvPr id="45" name="bg object 66">
              <a:extLst>
                <a:ext uri="{FF2B5EF4-FFF2-40B4-BE49-F238E27FC236}">
                  <a16:creationId xmlns:a16="http://schemas.microsoft.com/office/drawing/2014/main" id="{9D3D4CFF-141C-4FDC-A0FB-0887D2B16975}"/>
                </a:ext>
              </a:extLst>
            </p:cNvPr>
            <p:cNvSpPr/>
            <p:nvPr/>
          </p:nvSpPr>
          <p:spPr>
            <a:xfrm>
              <a:off x="457200" y="1143012"/>
              <a:ext cx="194310" cy="514350"/>
            </a:xfrm>
            <a:custGeom>
              <a:avLst/>
              <a:gdLst/>
              <a:ahLst/>
              <a:cxnLst/>
              <a:rect l="l" t="t" r="r" b="b"/>
              <a:pathLst>
                <a:path w="194309" h="514350">
                  <a:moveTo>
                    <a:pt x="193357" y="475818"/>
                  </a:moveTo>
                  <a:lnTo>
                    <a:pt x="0" y="475818"/>
                  </a:lnTo>
                  <a:lnTo>
                    <a:pt x="0" y="513727"/>
                  </a:lnTo>
                  <a:lnTo>
                    <a:pt x="193357" y="513727"/>
                  </a:lnTo>
                  <a:lnTo>
                    <a:pt x="193357" y="475818"/>
                  </a:lnTo>
                  <a:close/>
                </a:path>
                <a:path w="194309" h="514350">
                  <a:moveTo>
                    <a:pt x="193967" y="95161"/>
                  </a:moveTo>
                  <a:lnTo>
                    <a:pt x="186055" y="58178"/>
                  </a:lnTo>
                  <a:lnTo>
                    <a:pt x="165252" y="27927"/>
                  </a:lnTo>
                  <a:lnTo>
                    <a:pt x="134556" y="7493"/>
                  </a:lnTo>
                  <a:lnTo>
                    <a:pt x="96989" y="0"/>
                  </a:lnTo>
                  <a:lnTo>
                    <a:pt x="59067" y="7493"/>
                  </a:lnTo>
                  <a:lnTo>
                    <a:pt x="28257" y="27927"/>
                  </a:lnTo>
                  <a:lnTo>
                    <a:pt x="7569" y="58178"/>
                  </a:lnTo>
                  <a:lnTo>
                    <a:pt x="0" y="95161"/>
                  </a:lnTo>
                  <a:lnTo>
                    <a:pt x="0" y="133108"/>
                  </a:lnTo>
                  <a:lnTo>
                    <a:pt x="12103" y="182016"/>
                  </a:lnTo>
                  <a:lnTo>
                    <a:pt x="40957" y="218274"/>
                  </a:lnTo>
                  <a:lnTo>
                    <a:pt x="75412" y="247408"/>
                  </a:lnTo>
                  <a:lnTo>
                    <a:pt x="104279" y="274993"/>
                  </a:lnTo>
                  <a:lnTo>
                    <a:pt x="116382" y="306565"/>
                  </a:lnTo>
                  <a:lnTo>
                    <a:pt x="116382" y="342709"/>
                  </a:lnTo>
                  <a:lnTo>
                    <a:pt x="114884" y="350050"/>
                  </a:lnTo>
                  <a:lnTo>
                    <a:pt x="110769" y="356196"/>
                  </a:lnTo>
                  <a:lnTo>
                    <a:pt x="104622" y="360413"/>
                  </a:lnTo>
                  <a:lnTo>
                    <a:pt x="96989" y="361988"/>
                  </a:lnTo>
                  <a:lnTo>
                    <a:pt x="89344" y="360502"/>
                  </a:lnTo>
                  <a:lnTo>
                    <a:pt x="83185" y="356412"/>
                  </a:lnTo>
                  <a:lnTo>
                    <a:pt x="79082" y="350291"/>
                  </a:lnTo>
                  <a:lnTo>
                    <a:pt x="77584" y="342709"/>
                  </a:lnTo>
                  <a:lnTo>
                    <a:pt x="77584" y="285483"/>
                  </a:lnTo>
                  <a:lnTo>
                    <a:pt x="0" y="285483"/>
                  </a:lnTo>
                  <a:lnTo>
                    <a:pt x="0" y="342709"/>
                  </a:lnTo>
                  <a:lnTo>
                    <a:pt x="7569" y="379691"/>
                  </a:lnTo>
                  <a:lnTo>
                    <a:pt x="28257" y="409968"/>
                  </a:lnTo>
                  <a:lnTo>
                    <a:pt x="59067" y="430415"/>
                  </a:lnTo>
                  <a:lnTo>
                    <a:pt x="96989" y="437921"/>
                  </a:lnTo>
                  <a:lnTo>
                    <a:pt x="134645" y="430415"/>
                  </a:lnTo>
                  <a:lnTo>
                    <a:pt x="165481" y="409968"/>
                  </a:lnTo>
                  <a:lnTo>
                    <a:pt x="186309" y="379691"/>
                  </a:lnTo>
                  <a:lnTo>
                    <a:pt x="193967" y="342709"/>
                  </a:lnTo>
                  <a:lnTo>
                    <a:pt x="193967" y="304761"/>
                  </a:lnTo>
                  <a:lnTo>
                    <a:pt x="181864" y="255854"/>
                  </a:lnTo>
                  <a:lnTo>
                    <a:pt x="152996" y="219671"/>
                  </a:lnTo>
                  <a:lnTo>
                    <a:pt x="118541" y="190703"/>
                  </a:lnTo>
                  <a:lnTo>
                    <a:pt x="89687" y="163487"/>
                  </a:lnTo>
                  <a:lnTo>
                    <a:pt x="77584" y="132511"/>
                  </a:lnTo>
                  <a:lnTo>
                    <a:pt x="77584" y="95161"/>
                  </a:lnTo>
                  <a:lnTo>
                    <a:pt x="79082" y="87833"/>
                  </a:lnTo>
                  <a:lnTo>
                    <a:pt x="83185" y="81686"/>
                  </a:lnTo>
                  <a:lnTo>
                    <a:pt x="89344" y="77457"/>
                  </a:lnTo>
                  <a:lnTo>
                    <a:pt x="96989" y="75882"/>
                  </a:lnTo>
                  <a:lnTo>
                    <a:pt x="104622" y="77368"/>
                  </a:lnTo>
                  <a:lnTo>
                    <a:pt x="110769" y="81457"/>
                  </a:lnTo>
                  <a:lnTo>
                    <a:pt x="114884" y="87579"/>
                  </a:lnTo>
                  <a:lnTo>
                    <a:pt x="116382" y="95161"/>
                  </a:lnTo>
                  <a:lnTo>
                    <a:pt x="116382" y="152374"/>
                  </a:lnTo>
                  <a:lnTo>
                    <a:pt x="193967" y="152374"/>
                  </a:lnTo>
                  <a:lnTo>
                    <a:pt x="193967" y="95161"/>
                  </a:lnTo>
                  <a:close/>
                </a:path>
              </a:pathLst>
            </a:custGeom>
            <a:solidFill>
              <a:srgbClr val="2EA9E0"/>
            </a:solidFill>
          </p:spPr>
          <p:txBody>
            <a:bodyPr wrap="square" lIns="0" tIns="0" rIns="0" bIns="0" rtlCol="0"/>
            <a:lstStyle/>
            <a:p>
              <a:endParaRPr>
                <a:latin typeface="Museo Sans Cyrl 300" panose="02000000000000000000" pitchFamily="50" charset="-52"/>
              </a:endParaRPr>
            </a:p>
          </p:txBody>
        </p:sp>
        <p:sp>
          <p:nvSpPr>
            <p:cNvPr id="46" name="bg object 67">
              <a:extLst>
                <a:ext uri="{FF2B5EF4-FFF2-40B4-BE49-F238E27FC236}">
                  <a16:creationId xmlns:a16="http://schemas.microsoft.com/office/drawing/2014/main" id="{777DEA46-C18C-4E75-A4B4-8FA8B302C00A}"/>
                </a:ext>
              </a:extLst>
            </p:cNvPr>
            <p:cNvSpPr/>
            <p:nvPr/>
          </p:nvSpPr>
          <p:spPr>
            <a:xfrm>
              <a:off x="698449" y="1142999"/>
              <a:ext cx="704215" cy="438150"/>
            </a:xfrm>
            <a:custGeom>
              <a:avLst/>
              <a:gdLst/>
              <a:ahLst/>
              <a:cxnLst/>
              <a:rect l="l" t="t" r="r" b="b"/>
              <a:pathLst>
                <a:path w="704215" h="438150">
                  <a:moveTo>
                    <a:pt x="193967" y="95173"/>
                  </a:moveTo>
                  <a:lnTo>
                    <a:pt x="186309" y="58191"/>
                  </a:lnTo>
                  <a:lnTo>
                    <a:pt x="165468" y="27940"/>
                  </a:lnTo>
                  <a:lnTo>
                    <a:pt x="134632" y="7505"/>
                  </a:lnTo>
                  <a:lnTo>
                    <a:pt x="96977" y="12"/>
                  </a:lnTo>
                  <a:lnTo>
                    <a:pt x="59321" y="7505"/>
                  </a:lnTo>
                  <a:lnTo>
                    <a:pt x="28486" y="27940"/>
                  </a:lnTo>
                  <a:lnTo>
                    <a:pt x="7645" y="58191"/>
                  </a:lnTo>
                  <a:lnTo>
                    <a:pt x="0" y="95173"/>
                  </a:lnTo>
                  <a:lnTo>
                    <a:pt x="0" y="342722"/>
                  </a:lnTo>
                  <a:lnTo>
                    <a:pt x="7645" y="379704"/>
                  </a:lnTo>
                  <a:lnTo>
                    <a:pt x="28486" y="409981"/>
                  </a:lnTo>
                  <a:lnTo>
                    <a:pt x="59321" y="430428"/>
                  </a:lnTo>
                  <a:lnTo>
                    <a:pt x="96977" y="437934"/>
                  </a:lnTo>
                  <a:lnTo>
                    <a:pt x="134632" y="430428"/>
                  </a:lnTo>
                  <a:lnTo>
                    <a:pt x="165468" y="409981"/>
                  </a:lnTo>
                  <a:lnTo>
                    <a:pt x="186309" y="379704"/>
                  </a:lnTo>
                  <a:lnTo>
                    <a:pt x="193967" y="342722"/>
                  </a:lnTo>
                  <a:lnTo>
                    <a:pt x="193967" y="285496"/>
                  </a:lnTo>
                  <a:lnTo>
                    <a:pt x="116382" y="285496"/>
                  </a:lnTo>
                  <a:lnTo>
                    <a:pt x="116382" y="342722"/>
                  </a:lnTo>
                  <a:lnTo>
                    <a:pt x="114884" y="350304"/>
                  </a:lnTo>
                  <a:lnTo>
                    <a:pt x="110769" y="356412"/>
                  </a:lnTo>
                  <a:lnTo>
                    <a:pt x="104609" y="360514"/>
                  </a:lnTo>
                  <a:lnTo>
                    <a:pt x="96977" y="362000"/>
                  </a:lnTo>
                  <a:lnTo>
                    <a:pt x="89344" y="360438"/>
                  </a:lnTo>
                  <a:lnTo>
                    <a:pt x="83185" y="356209"/>
                  </a:lnTo>
                  <a:lnTo>
                    <a:pt x="79082" y="350062"/>
                  </a:lnTo>
                  <a:lnTo>
                    <a:pt x="77584" y="342722"/>
                  </a:lnTo>
                  <a:lnTo>
                    <a:pt x="77584" y="95173"/>
                  </a:lnTo>
                  <a:lnTo>
                    <a:pt x="79082" y="87591"/>
                  </a:lnTo>
                  <a:lnTo>
                    <a:pt x="83185" y="81470"/>
                  </a:lnTo>
                  <a:lnTo>
                    <a:pt x="89344" y="77381"/>
                  </a:lnTo>
                  <a:lnTo>
                    <a:pt x="96977" y="75895"/>
                  </a:lnTo>
                  <a:lnTo>
                    <a:pt x="104609" y="77470"/>
                  </a:lnTo>
                  <a:lnTo>
                    <a:pt x="110769" y="81699"/>
                  </a:lnTo>
                  <a:lnTo>
                    <a:pt x="114884" y="87845"/>
                  </a:lnTo>
                  <a:lnTo>
                    <a:pt x="116382" y="95173"/>
                  </a:lnTo>
                  <a:lnTo>
                    <a:pt x="116382" y="152387"/>
                  </a:lnTo>
                  <a:lnTo>
                    <a:pt x="193967" y="152387"/>
                  </a:lnTo>
                  <a:lnTo>
                    <a:pt x="193967" y="95173"/>
                  </a:lnTo>
                  <a:close/>
                </a:path>
                <a:path w="704215" h="438150">
                  <a:moveTo>
                    <a:pt x="452183" y="437921"/>
                  </a:moveTo>
                  <a:lnTo>
                    <a:pt x="438721" y="361988"/>
                  </a:lnTo>
                  <a:lnTo>
                    <a:pt x="425170" y="285483"/>
                  </a:lnTo>
                  <a:lnTo>
                    <a:pt x="398386" y="134315"/>
                  </a:lnTo>
                  <a:lnTo>
                    <a:pt x="374599" y="0"/>
                  </a:lnTo>
                  <a:lnTo>
                    <a:pt x="355206" y="0"/>
                  </a:lnTo>
                  <a:lnTo>
                    <a:pt x="355206" y="285483"/>
                  </a:lnTo>
                  <a:lnTo>
                    <a:pt x="316407" y="285483"/>
                  </a:lnTo>
                  <a:lnTo>
                    <a:pt x="335813" y="134315"/>
                  </a:lnTo>
                  <a:lnTo>
                    <a:pt x="355206" y="285483"/>
                  </a:lnTo>
                  <a:lnTo>
                    <a:pt x="355206" y="0"/>
                  </a:lnTo>
                  <a:lnTo>
                    <a:pt x="297014" y="0"/>
                  </a:lnTo>
                  <a:lnTo>
                    <a:pt x="220027" y="437921"/>
                  </a:lnTo>
                  <a:lnTo>
                    <a:pt x="297624" y="437921"/>
                  </a:lnTo>
                  <a:lnTo>
                    <a:pt x="307924" y="361988"/>
                  </a:lnTo>
                  <a:lnTo>
                    <a:pt x="363689" y="361988"/>
                  </a:lnTo>
                  <a:lnTo>
                    <a:pt x="374599" y="437921"/>
                  </a:lnTo>
                  <a:lnTo>
                    <a:pt x="452183" y="437921"/>
                  </a:lnTo>
                  <a:close/>
                </a:path>
                <a:path w="704215" h="438150">
                  <a:moveTo>
                    <a:pt x="703732" y="0"/>
                  </a:moveTo>
                  <a:lnTo>
                    <a:pt x="626148" y="0"/>
                  </a:lnTo>
                  <a:lnTo>
                    <a:pt x="626148" y="228269"/>
                  </a:lnTo>
                  <a:lnTo>
                    <a:pt x="567956" y="0"/>
                  </a:lnTo>
                  <a:lnTo>
                    <a:pt x="490982" y="0"/>
                  </a:lnTo>
                  <a:lnTo>
                    <a:pt x="490982" y="437921"/>
                  </a:lnTo>
                  <a:lnTo>
                    <a:pt x="567956" y="437921"/>
                  </a:lnTo>
                  <a:lnTo>
                    <a:pt x="567956" y="209600"/>
                  </a:lnTo>
                  <a:lnTo>
                    <a:pt x="626148" y="437921"/>
                  </a:lnTo>
                  <a:lnTo>
                    <a:pt x="703732" y="437921"/>
                  </a:lnTo>
                  <a:lnTo>
                    <a:pt x="703732" y="0"/>
                  </a:lnTo>
                  <a:close/>
                </a:path>
              </a:pathLst>
            </a:custGeom>
            <a:solidFill>
              <a:srgbClr val="183340"/>
            </a:solidFill>
          </p:spPr>
          <p:txBody>
            <a:bodyPr wrap="square" lIns="0" tIns="0" rIns="0" bIns="0" rtlCol="0"/>
            <a:lstStyle/>
            <a:p>
              <a:endParaRPr>
                <a:latin typeface="Museo Sans Cyrl 300" panose="02000000000000000000" pitchFamily="50" charset="-52"/>
              </a:endParaRPr>
            </a:p>
          </p:txBody>
        </p:sp>
      </p:grpSp>
      <p:sp>
        <p:nvSpPr>
          <p:cNvPr id="16" name="Правильный пятиугольник 15"/>
          <p:cNvSpPr/>
          <p:nvPr/>
        </p:nvSpPr>
        <p:spPr>
          <a:xfrm rot="16200000">
            <a:off x="9077210" y="-202576"/>
            <a:ext cx="2185628" cy="2081551"/>
          </a:xfrm>
          <a:prstGeom prst="pentagon">
            <a:avLst/>
          </a:prstGeom>
          <a:noFill/>
          <a:ln w="6350">
            <a:gradFill>
              <a:gsLst>
                <a:gs pos="0">
                  <a:schemeClr val="bg1">
                    <a:alpha val="35000"/>
                  </a:schemeClr>
                </a:gs>
                <a:gs pos="100000">
                  <a:srgbClr val="18739B"/>
                </a:gs>
                <a:gs pos="48000">
                  <a:srgbClr val="16ABEA">
                    <a:alpha val="85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ильный пятиугольник 16"/>
          <p:cNvSpPr/>
          <p:nvPr/>
        </p:nvSpPr>
        <p:spPr>
          <a:xfrm rot="13891710">
            <a:off x="8297341" y="1753364"/>
            <a:ext cx="1452378" cy="1383217"/>
          </a:xfrm>
          <a:prstGeom prst="pentagon">
            <a:avLst/>
          </a:prstGeom>
          <a:noFill/>
          <a:ln w="6350">
            <a:gradFill>
              <a:gsLst>
                <a:gs pos="0">
                  <a:schemeClr val="bg1">
                    <a:alpha val="35000"/>
                  </a:schemeClr>
                </a:gs>
                <a:gs pos="100000">
                  <a:srgbClr val="16ABEA">
                    <a:alpha val="85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ильный пятиугольник 17"/>
          <p:cNvSpPr/>
          <p:nvPr/>
        </p:nvSpPr>
        <p:spPr>
          <a:xfrm rot="7427890">
            <a:off x="9511048" y="2748517"/>
            <a:ext cx="1733866" cy="1651301"/>
          </a:xfrm>
          <a:prstGeom prst="pentagon">
            <a:avLst/>
          </a:prstGeom>
          <a:noFill/>
          <a:ln w="6350">
            <a:gradFill>
              <a:gsLst>
                <a:gs pos="0">
                  <a:schemeClr val="bg1">
                    <a:alpha val="35000"/>
                  </a:schemeClr>
                </a:gs>
                <a:gs pos="100000">
                  <a:srgbClr val="16ABEA">
                    <a:alpha val="85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ильный пятиугольник 19"/>
          <p:cNvSpPr/>
          <p:nvPr/>
        </p:nvSpPr>
        <p:spPr>
          <a:xfrm rot="9571699">
            <a:off x="10874402" y="4223680"/>
            <a:ext cx="701294" cy="667899"/>
          </a:xfrm>
          <a:prstGeom prst="pentagon">
            <a:avLst/>
          </a:prstGeom>
          <a:noFill/>
          <a:ln w="6350">
            <a:gradFill>
              <a:gsLst>
                <a:gs pos="0">
                  <a:schemeClr val="bg1">
                    <a:alpha val="35000"/>
                  </a:schemeClr>
                </a:gs>
                <a:gs pos="100000">
                  <a:srgbClr val="16ABEA">
                    <a:alpha val="85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 rot="10800000" flipH="1">
            <a:off x="1803359" y="1317551"/>
            <a:ext cx="6226917" cy="130249"/>
            <a:chOff x="-1173203" y="5802276"/>
            <a:chExt cx="6226917" cy="130249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-1060099" y="5867400"/>
              <a:ext cx="6113813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16ABEA"/>
                  </a:gs>
                  <a:gs pos="100000">
                    <a:srgbClr val="23B1EB">
                      <a:alpha val="26000"/>
                    </a:srgb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2"/>
            <p:cNvSpPr/>
            <p:nvPr/>
          </p:nvSpPr>
          <p:spPr>
            <a:xfrm flipH="1" flipV="1">
              <a:off x="-1173203" y="5802276"/>
              <a:ext cx="130249" cy="130249"/>
            </a:xfrm>
            <a:prstGeom prst="ellipse">
              <a:avLst/>
            </a:prstGeom>
            <a:solidFill>
              <a:srgbClr val="16ACEA"/>
            </a:solidFill>
            <a:ln>
              <a:solidFill>
                <a:srgbClr val="16AC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7200"/>
            </a:p>
          </p:txBody>
        </p:sp>
      </p:grpSp>
      <p:grpSp>
        <p:nvGrpSpPr>
          <p:cNvPr id="24" name="Группа 23"/>
          <p:cNvGrpSpPr/>
          <p:nvPr/>
        </p:nvGrpSpPr>
        <p:grpSpPr>
          <a:xfrm flipH="1">
            <a:off x="-304800" y="5775250"/>
            <a:ext cx="1431560" cy="130249"/>
            <a:chOff x="-1173203" y="5802276"/>
            <a:chExt cx="1431560" cy="130249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-1060099" y="5867400"/>
              <a:ext cx="1318456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16ABEA"/>
                  </a:gs>
                  <a:gs pos="100000">
                    <a:srgbClr val="23B1EB">
                      <a:alpha val="26000"/>
                    </a:srgb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/>
            <p:cNvSpPr/>
            <p:nvPr/>
          </p:nvSpPr>
          <p:spPr>
            <a:xfrm flipH="1" flipV="1">
              <a:off x="-1173203" y="5802276"/>
              <a:ext cx="130249" cy="130249"/>
            </a:xfrm>
            <a:prstGeom prst="ellipse">
              <a:avLst/>
            </a:prstGeom>
            <a:solidFill>
              <a:srgbClr val="16ACEA"/>
            </a:solidFill>
            <a:ln>
              <a:solidFill>
                <a:srgbClr val="16AC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7200"/>
            </a:p>
          </p:txBody>
        </p:sp>
      </p:grpSp>
    </p:spTree>
    <p:extLst>
      <p:ext uri="{BB962C8B-B14F-4D97-AF65-F5344CB8AC3E}">
        <p14:creationId xmlns:p14="http://schemas.microsoft.com/office/powerpoint/2010/main" val="18797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gradFill flip="none" rotWithShape="1">
            <a:gsLst>
              <a:gs pos="74000">
                <a:srgbClr val="16ACEA"/>
              </a:gs>
              <a:gs pos="49000">
                <a:srgbClr val="B9E6F9"/>
              </a:gs>
              <a:gs pos="0">
                <a:srgbClr val="B9E6F9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7"/>
          <p:cNvSpPr txBox="1">
            <a:spLocks/>
          </p:cNvSpPr>
          <p:nvPr/>
        </p:nvSpPr>
        <p:spPr>
          <a:xfrm>
            <a:off x="501228" y="351995"/>
            <a:ext cx="11690772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333" b="1" i="0">
                <a:solidFill>
                  <a:srgbClr val="1A314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 marR="6773">
              <a:spcBef>
                <a:spcPts val="133"/>
              </a:spcBef>
            </a:pP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База </a:t>
            </a:r>
            <a:r>
              <a:rPr lang="ru-RU" sz="4000" dirty="0" err="1" smtClean="0">
                <a:solidFill>
                  <a:srgbClr val="16ABEA"/>
                </a:solidFill>
                <a:latin typeface="Museo Sans Cyrl 500" panose="02000000000000000000" pitchFamily="2" charset="-52"/>
              </a:rPr>
              <a:t>СКАНа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 постоянно пополняется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  <a:latin typeface="Museo Sans Cyrl 500" panose="02000000000000000000" pitchFamily="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655217-79E3-4C7D-BFC4-F73A5DC57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298" y="455157"/>
            <a:ext cx="777579" cy="42672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165599" y="1914651"/>
            <a:ext cx="8851529" cy="4638549"/>
          </a:xfrm>
          <a:prstGeom prst="roundRect">
            <a:avLst>
              <a:gd name="adj" fmla="val 8667"/>
            </a:avLst>
          </a:prstGeom>
          <a:gradFill>
            <a:gsLst>
              <a:gs pos="100000">
                <a:srgbClr val="B9E6F9"/>
              </a:gs>
              <a:gs pos="0">
                <a:schemeClr val="tx1">
                  <a:lumMod val="50000"/>
                  <a:lumOff val="50000"/>
                  <a:alpha val="35000"/>
                </a:schemeClr>
              </a:gs>
              <a:gs pos="47000">
                <a:srgbClr val="9ADBF6"/>
              </a:gs>
            </a:gsLst>
            <a:lin ang="2700000" scaled="1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19599" y="2209800"/>
            <a:ext cx="8275573" cy="4038600"/>
          </a:xfrm>
          <a:prstGeom prst="roundRect">
            <a:avLst>
              <a:gd name="adj" fmla="val 8742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ject 3"/>
          <p:cNvSpPr txBox="1"/>
          <p:nvPr/>
        </p:nvSpPr>
        <p:spPr>
          <a:xfrm>
            <a:off x="5029201" y="2589691"/>
            <a:ext cx="6476999" cy="33539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126997">
              <a:spcBef>
                <a:spcPts val="133"/>
              </a:spcBef>
            </a:pPr>
            <a:r>
              <a:rPr lang="ru-RU" sz="2400" b="1" dirty="0" smtClean="0">
                <a:solidFill>
                  <a:srgbClr val="16ABEA"/>
                </a:solidFill>
                <a:latin typeface="Museo Sans Cyrl 300" panose="02000000000000000000" pitchFamily="2" charset="-52"/>
                <a:cs typeface="Microsoft Sans Serif"/>
              </a:rPr>
              <a:t>Из лент информагентств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можно узнавать самую надёжную информацию</a:t>
            </a:r>
            <a:r>
              <a:rPr lang="ru-RU" sz="2400" dirty="0" smtClean="0">
                <a:latin typeface="Museo Sans Cyrl 300" panose="02000000000000000000" pitchFamily="2" charset="-52"/>
                <a:cs typeface="Microsoft Sans Serif"/>
              </a:rPr>
              <a:t/>
            </a:r>
            <a:br>
              <a:rPr lang="ru-RU" sz="2400" dirty="0" smtClean="0">
                <a:latin typeface="Museo Sans Cyrl 300" panose="02000000000000000000" pitchFamily="2" charset="-52"/>
                <a:cs typeface="Microsoft Sans Serif"/>
              </a:rPr>
            </a:br>
            <a:r>
              <a:rPr lang="ru-RU" sz="2400" dirty="0" smtClean="0">
                <a:latin typeface="Museo Sans Cyrl 300" panose="02000000000000000000" pitchFamily="2" charset="-52"/>
                <a:cs typeface="Microsoft Sans Serif"/>
              </a:rPr>
              <a:t/>
            </a:r>
            <a:br>
              <a:rPr lang="ru-RU" sz="2400" dirty="0" smtClean="0">
                <a:latin typeface="Museo Sans Cyrl 300" panose="02000000000000000000" pitchFamily="2" charset="-52"/>
                <a:cs typeface="Microsoft Sans Serif"/>
              </a:rPr>
            </a:br>
            <a:r>
              <a:rPr lang="ru-RU" sz="2400" b="1" dirty="0" smtClean="0">
                <a:solidFill>
                  <a:srgbClr val="16ABEA"/>
                </a:solidFill>
                <a:latin typeface="Museo Sans Cyrl 300" panose="02000000000000000000" pitchFamily="2" charset="-52"/>
                <a:cs typeface="Microsoft Sans Serif"/>
              </a:rPr>
              <a:t>Из региональных СМИ </a:t>
            </a:r>
            <a:r>
              <a:rPr lang="ru-RU" sz="2400" dirty="0" smtClean="0">
                <a:latin typeface="Museo Sans Cyrl 300" panose="02000000000000000000" pitchFamily="2" charset="-52"/>
                <a:cs typeface="Microsoft Sans Serif"/>
              </a:rPr>
              <a:t>— подробности кризисов региональных предприятий,</a:t>
            </a:r>
          </a:p>
          <a:p>
            <a:pPr marL="16933" marR="126997">
              <a:spcBef>
                <a:spcPts val="133"/>
              </a:spcBef>
            </a:pPr>
            <a:r>
              <a:rPr lang="ru-RU" sz="2400" dirty="0" smtClean="0">
                <a:latin typeface="Museo Sans Cyrl 300" panose="02000000000000000000" pitchFamily="2" charset="-52"/>
                <a:cs typeface="Microsoft Sans Serif"/>
              </a:rPr>
              <a:t>не освещённые в федеральных источниках</a:t>
            </a:r>
            <a:br>
              <a:rPr lang="ru-RU" sz="2400" dirty="0" smtClean="0">
                <a:latin typeface="Museo Sans Cyrl 300" panose="02000000000000000000" pitchFamily="2" charset="-52"/>
                <a:cs typeface="Microsoft Sans Serif"/>
              </a:rPr>
            </a:br>
            <a:r>
              <a:rPr lang="ru-RU" sz="2400" dirty="0" smtClean="0">
                <a:latin typeface="Museo Sans Cyrl 300" panose="02000000000000000000" pitchFamily="2" charset="-52"/>
                <a:cs typeface="Microsoft Sans Serif"/>
              </a:rPr>
              <a:t/>
            </a:r>
            <a:br>
              <a:rPr lang="ru-RU" sz="2400" dirty="0" smtClean="0">
                <a:latin typeface="Museo Sans Cyrl 300" panose="02000000000000000000" pitchFamily="2" charset="-52"/>
                <a:cs typeface="Microsoft Sans Serif"/>
              </a:rPr>
            </a:br>
            <a:r>
              <a:rPr lang="ru-RU" sz="2400" b="1" dirty="0" smtClean="0">
                <a:solidFill>
                  <a:srgbClr val="16ABEA"/>
                </a:solidFill>
                <a:latin typeface="Museo Sans Cyrl 300" panose="02000000000000000000" pitchFamily="2" charset="-52"/>
                <a:cs typeface="Microsoft Sans Serif"/>
              </a:rPr>
              <a:t>Из жёлтой прессы </a:t>
            </a:r>
            <a:r>
              <a:rPr lang="ru-RU" sz="2400" dirty="0" smtClean="0">
                <a:latin typeface="Museo Sans Cyrl 300" panose="02000000000000000000" pitchFamily="2" charset="-52"/>
                <a:cs typeface="Microsoft Sans Serif"/>
              </a:rPr>
              <a:t>— о скандалах, </a:t>
            </a:r>
            <a:br>
              <a:rPr lang="ru-RU" sz="2400" dirty="0" smtClean="0">
                <a:latin typeface="Museo Sans Cyrl 300" panose="02000000000000000000" pitchFamily="2" charset="-52"/>
                <a:cs typeface="Microsoft Sans Serif"/>
              </a:rPr>
            </a:br>
            <a:r>
              <a:rPr lang="ru-RU" sz="2400" dirty="0" smtClean="0">
                <a:latin typeface="Museo Sans Cyrl 300" panose="02000000000000000000" pitchFamily="2" charset="-52"/>
                <a:cs typeface="Microsoft Sans Serif"/>
              </a:rPr>
              <a:t>несущих </a:t>
            </a:r>
            <a:r>
              <a:rPr lang="ru-RU" sz="2400" dirty="0" err="1" smtClean="0">
                <a:latin typeface="Museo Sans Cyrl 300" panose="02000000000000000000" pitchFamily="2" charset="-52"/>
                <a:cs typeface="Microsoft Sans Serif"/>
              </a:rPr>
              <a:t>репутационные</a:t>
            </a:r>
            <a:r>
              <a:rPr lang="ru-RU" sz="2400" dirty="0" smtClean="0">
                <a:latin typeface="Museo Sans Cyrl 300" panose="02000000000000000000" pitchFamily="2" charset="-52"/>
                <a:cs typeface="Microsoft Sans Serif"/>
              </a:rPr>
              <a:t> риски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Museo Sans Cyrl 300" panose="02000000000000000000" pitchFamily="2" charset="-52"/>
              <a:cs typeface="Microsoft Sans Serif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3173" y="2578926"/>
            <a:ext cx="3433827" cy="184067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В</a:t>
            </a:r>
            <a:r>
              <a:rPr sz="24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 </a:t>
            </a:r>
            <a:r>
              <a:rPr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базе</a:t>
            </a:r>
            <a:r>
              <a:rPr sz="2400" spc="-53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 </a:t>
            </a:r>
            <a:r>
              <a:rPr sz="2400" spc="-1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СКАНа</a:t>
            </a:r>
            <a:r>
              <a:rPr lang="ru-RU" sz="2400" spc="-13" dirty="0">
                <a:solidFill>
                  <a:srgbClr val="FFFFFF"/>
                </a:solidFill>
                <a:latin typeface="Museo Sans Cyrl 300" panose="02000000000000000000" pitchFamily="2" charset="-52"/>
                <a:cs typeface="Arial"/>
              </a:rPr>
              <a:t/>
            </a:r>
            <a:br>
              <a:rPr lang="ru-RU" sz="2400" spc="-13" dirty="0">
                <a:solidFill>
                  <a:srgbClr val="FFFFFF"/>
                </a:solidFill>
                <a:latin typeface="Museo Sans Cyrl 300" panose="02000000000000000000" pitchFamily="2" charset="-52"/>
                <a:cs typeface="Arial"/>
              </a:rPr>
            </a:br>
            <a:r>
              <a:rPr lang="ru-RU" sz="2400" b="1" dirty="0">
                <a:solidFill>
                  <a:srgbClr val="16ACEA"/>
                </a:solidFill>
                <a:latin typeface="Museo Sans Cyrl 300" panose="02000000000000000000" pitchFamily="2" charset="-52"/>
                <a:cs typeface="Arial"/>
              </a:rPr>
              <a:t>85 000</a:t>
            </a:r>
            <a:r>
              <a:rPr sz="2400" b="1" dirty="0">
                <a:solidFill>
                  <a:srgbClr val="16ACEA"/>
                </a:solidFill>
                <a:latin typeface="Museo Sans Cyrl 300" panose="02000000000000000000" pitchFamily="2" charset="-52"/>
                <a:cs typeface="Arial"/>
              </a:rPr>
              <a:t>+</a:t>
            </a:r>
            <a:r>
              <a:rPr sz="2400" b="1" spc="-100" dirty="0">
                <a:solidFill>
                  <a:srgbClr val="16ACEA"/>
                </a:solidFill>
                <a:latin typeface="Museo Sans Cyrl 300" panose="02000000000000000000" pitchFamily="2" charset="-52"/>
                <a:cs typeface="Arial"/>
              </a:rPr>
              <a:t> </a:t>
            </a:r>
            <a:r>
              <a:rPr lang="ru-RU" sz="2400" b="1" spc="-100" dirty="0">
                <a:solidFill>
                  <a:srgbClr val="16ACEA"/>
                </a:solidFill>
                <a:latin typeface="Museo Sans Cyrl 300" panose="02000000000000000000" pitchFamily="2" charset="-52"/>
                <a:cs typeface="Arial"/>
              </a:rPr>
              <a:t>и</a:t>
            </a:r>
            <a:r>
              <a:rPr sz="2400" b="1" spc="-13" dirty="0" err="1">
                <a:solidFill>
                  <a:srgbClr val="16ACEA"/>
                </a:solidFill>
                <a:latin typeface="Museo Sans Cyrl 300" panose="02000000000000000000" pitchFamily="2" charset="-52"/>
                <a:cs typeface="Arial"/>
              </a:rPr>
              <a:t>сточников</a:t>
            </a:r>
            <a:r>
              <a:rPr sz="2400" spc="-13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.</a:t>
            </a:r>
            <a:r>
              <a:rPr lang="ru-RU" sz="2400" spc="-13" dirty="0">
                <a:solidFill>
                  <a:srgbClr val="16ACEA"/>
                </a:solidFill>
                <a:latin typeface="Museo Sans Cyrl 300" panose="02000000000000000000" pitchFamily="2" charset="-52"/>
                <a:cs typeface="Arial"/>
              </a:rPr>
              <a:t/>
            </a:r>
            <a:br>
              <a:rPr lang="ru-RU" sz="2400" spc="-13" dirty="0">
                <a:solidFill>
                  <a:srgbClr val="16ACEA"/>
                </a:solidFill>
                <a:latin typeface="Museo Sans Cyrl 300" panose="02000000000000000000" pitchFamily="2" charset="-52"/>
                <a:cs typeface="Arial"/>
              </a:rPr>
            </a:b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И</a:t>
            </a:r>
            <a:r>
              <a:rPr sz="2400" spc="-53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 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каждый</a:t>
            </a:r>
            <a:r>
              <a:rPr sz="2400" spc="-47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 </a:t>
            </a:r>
            <a:r>
              <a:rPr sz="2400" spc="-13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месяц прибавляется</a:t>
            </a:r>
            <a:r>
              <a:rPr sz="2400" spc="-127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 </a:t>
            </a:r>
            <a:r>
              <a:rPr sz="2400" spc="-33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ещё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Museo Sans Cyrl 300" panose="02000000000000000000" pitchFamily="2" charset="-52"/>
              <a:cs typeface="Arial"/>
            </a:endParaRPr>
          </a:p>
          <a:p>
            <a:pPr marL="16933">
              <a:lnSpc>
                <a:spcPts val="2727"/>
              </a:lnSpc>
            </a:pPr>
            <a:r>
              <a:rPr sz="2400" b="1" spc="-13" dirty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500–600</a:t>
            </a:r>
            <a:endParaRPr sz="2400" b="1" dirty="0">
              <a:solidFill>
                <a:srgbClr val="16ABEA"/>
              </a:solidFill>
              <a:latin typeface="Museo Sans Cyrl 300" panose="02000000000000000000" pitchFamily="2" charset="-52"/>
              <a:cs typeface="Arial"/>
            </a:endParaRPr>
          </a:p>
        </p:txBody>
      </p:sp>
      <p:grpSp>
        <p:nvGrpSpPr>
          <p:cNvPr id="11" name="Группа 10"/>
          <p:cNvGrpSpPr/>
          <p:nvPr/>
        </p:nvGrpSpPr>
        <p:grpSpPr>
          <a:xfrm flipH="1">
            <a:off x="-152400" y="4975151"/>
            <a:ext cx="4800600" cy="130249"/>
            <a:chOff x="-1173203" y="5802276"/>
            <a:chExt cx="4800600" cy="130249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-1060099" y="5867400"/>
              <a:ext cx="4687496" cy="0"/>
            </a:xfrm>
            <a:prstGeom prst="line">
              <a:avLst/>
            </a:prstGeom>
            <a:ln w="19050">
              <a:solidFill>
                <a:srgbClr val="16AC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Овал 12"/>
            <p:cNvSpPr/>
            <p:nvPr/>
          </p:nvSpPr>
          <p:spPr>
            <a:xfrm flipH="1" flipV="1">
              <a:off x="-1173203" y="5802276"/>
              <a:ext cx="130249" cy="130249"/>
            </a:xfrm>
            <a:prstGeom prst="ellipse">
              <a:avLst/>
            </a:prstGeom>
            <a:solidFill>
              <a:srgbClr val="16ACEA"/>
            </a:solidFill>
            <a:ln>
              <a:solidFill>
                <a:srgbClr val="16AC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7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gradFill flip="none" rotWithShape="1">
            <a:gsLst>
              <a:gs pos="74000">
                <a:srgbClr val="16ACEA"/>
              </a:gs>
              <a:gs pos="49000">
                <a:srgbClr val="B9E6F9"/>
              </a:gs>
              <a:gs pos="0">
                <a:srgbClr val="B9E6F9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24401" y="1771234"/>
            <a:ext cx="7014476" cy="607736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object 7"/>
          <p:cNvSpPr txBox="1">
            <a:spLocks/>
          </p:cNvSpPr>
          <p:nvPr/>
        </p:nvSpPr>
        <p:spPr>
          <a:xfrm>
            <a:off x="501228" y="351995"/>
            <a:ext cx="11690772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333" b="1" i="0">
                <a:solidFill>
                  <a:srgbClr val="1A314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 marR="6773">
              <a:spcBef>
                <a:spcPts val="133"/>
              </a:spcBef>
            </a:pPr>
            <a:r>
              <a:rPr lang="ru-RU" sz="4000" dirty="0">
                <a:solidFill>
                  <a:srgbClr val="16ABEA"/>
                </a:solidFill>
                <a:latin typeface="Museo Sans Cyrl 500" panose="02000000000000000000" pitchFamily="2" charset="-52"/>
              </a:rPr>
              <a:t>Разметка данных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F655217-79E3-4C7D-BFC4-F73A5DC57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298" y="455157"/>
            <a:ext cx="777579" cy="426720"/>
          </a:xfrm>
          <a:prstGeom prst="rect">
            <a:avLst/>
          </a:prstGeom>
        </p:spPr>
      </p:pic>
      <p:sp>
        <p:nvSpPr>
          <p:cNvPr id="15" name="object 2"/>
          <p:cNvSpPr txBox="1"/>
          <p:nvPr/>
        </p:nvSpPr>
        <p:spPr>
          <a:xfrm>
            <a:off x="503173" y="2438400"/>
            <a:ext cx="3433827" cy="262807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П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одходит для агрегирования</a:t>
            </a:r>
          </a:p>
          <a:p>
            <a:pPr marL="16933" marR="6773">
              <a:spcBef>
                <a:spcPts val="133"/>
              </a:spcBef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с другими данными, фильтрации</a:t>
            </a:r>
          </a:p>
          <a:p>
            <a:pPr marL="16933" marR="6773">
              <a:spcBef>
                <a:spcPts val="133"/>
              </a:spcBef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и использования в математических моделях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-594295" y="1771235"/>
            <a:ext cx="4525433" cy="3962400"/>
          </a:xfrm>
          <a:prstGeom prst="roundRect">
            <a:avLst/>
          </a:prstGeom>
          <a:noFill/>
          <a:ln w="12700">
            <a:solidFill>
              <a:srgbClr val="16AB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object 2"/>
          <p:cNvSpPr txBox="1"/>
          <p:nvPr/>
        </p:nvSpPr>
        <p:spPr>
          <a:xfrm>
            <a:off x="5257800" y="2438400"/>
            <a:ext cx="6137617" cy="415669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Наша разметка включает в себя: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</a:b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Museo Sans Cyrl 300" panose="02000000000000000000" pitchFamily="2" charset="-52"/>
              <a:cs typeface="Arial"/>
            </a:endParaRPr>
          </a:p>
          <a:p>
            <a:pPr marL="359833" marR="6773" indent="-342900"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обнаруженные в публикации объекты: компании, персоны, тематики,</a:t>
            </a:r>
          </a:p>
          <a:p>
            <a:pPr marL="359833" marR="6773" indent="-342900"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риск-факторы;</a:t>
            </a:r>
          </a:p>
          <a:p>
            <a:pPr marL="359833" marR="6773" indent="-342900"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тональность;</a:t>
            </a:r>
          </a:p>
          <a:p>
            <a:pPr marL="359833" marR="6773" indent="-342900"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главная или эпизодическая роль объекта;</a:t>
            </a:r>
          </a:p>
          <a:p>
            <a:pPr marL="359833" marR="6773" indent="-342900"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охват публикации, влиятельность источника, количество слов и др.</a:t>
            </a:r>
          </a:p>
          <a:p>
            <a:pPr marL="16933" marR="6773">
              <a:spcBef>
                <a:spcPts val="133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Museo Sans Cyrl 300" panose="02000000000000000000" pitchFamily="2" charset="-52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gradFill flip="none" rotWithShape="1">
            <a:gsLst>
              <a:gs pos="74000">
                <a:srgbClr val="16ACEA"/>
              </a:gs>
              <a:gs pos="49000">
                <a:srgbClr val="B9E6F9"/>
              </a:gs>
              <a:gs pos="0">
                <a:srgbClr val="B9E6F9"/>
              </a:gs>
            </a:gsLst>
            <a:lin ang="81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685800" y="1914651"/>
            <a:ext cx="6248400" cy="4638549"/>
          </a:xfrm>
          <a:prstGeom prst="roundRect">
            <a:avLst>
              <a:gd name="adj" fmla="val 8667"/>
            </a:avLst>
          </a:prstGeom>
          <a:gradFill>
            <a:gsLst>
              <a:gs pos="100000">
                <a:srgbClr val="B9E6F9"/>
              </a:gs>
              <a:gs pos="0">
                <a:schemeClr val="tx1">
                  <a:lumMod val="50000"/>
                  <a:lumOff val="50000"/>
                  <a:alpha val="35000"/>
                </a:schemeClr>
              </a:gs>
              <a:gs pos="47000">
                <a:srgbClr val="9ADBF6"/>
              </a:gs>
            </a:gsLst>
            <a:lin ang="2700000" scaled="1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312634" y="2209800"/>
            <a:ext cx="5480908" cy="4038600"/>
          </a:xfrm>
          <a:prstGeom prst="roundRect">
            <a:avLst>
              <a:gd name="adj" fmla="val 8742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7"/>
          <p:cNvSpPr txBox="1">
            <a:spLocks/>
          </p:cNvSpPr>
          <p:nvPr/>
        </p:nvSpPr>
        <p:spPr>
          <a:xfrm>
            <a:off x="501228" y="351995"/>
            <a:ext cx="11690772" cy="124820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333" b="1" i="0">
                <a:solidFill>
                  <a:srgbClr val="1A314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 marR="6773">
              <a:spcBef>
                <a:spcPts val="133"/>
              </a:spcBef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API SCAN работает 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/>
            </a:r>
            <a:b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</a:b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с 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портфелями </a:t>
            </a:r>
            <a:r>
              <a:rPr lang="ru-RU" sz="4000" dirty="0">
                <a:solidFill>
                  <a:srgbClr val="16ABEA"/>
                </a:solidFill>
                <a:latin typeface="Museo Sans Cyrl 500" panose="02000000000000000000" pitchFamily="2" charset="-52"/>
              </a:rPr>
              <a:t>любого объёма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F655217-79E3-4C7D-BFC4-F73A5DC57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298" y="455157"/>
            <a:ext cx="777579" cy="426720"/>
          </a:xfrm>
          <a:prstGeom prst="rect">
            <a:avLst/>
          </a:prstGeom>
        </p:spPr>
      </p:pic>
      <p:sp>
        <p:nvSpPr>
          <p:cNvPr id="17" name="object 3"/>
          <p:cNvSpPr txBox="1"/>
          <p:nvPr/>
        </p:nvSpPr>
        <p:spPr>
          <a:xfrm>
            <a:off x="914400" y="3352800"/>
            <a:ext cx="3962401" cy="186375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126997">
              <a:spcBef>
                <a:spcPts val="133"/>
              </a:spcBef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Наши клиенты </a:t>
            </a:r>
            <a:r>
              <a:rPr lang="ru-RU" sz="2400" b="1" dirty="0" smtClean="0">
                <a:solidFill>
                  <a:srgbClr val="16ABEA"/>
                </a:solidFill>
                <a:latin typeface="Museo Sans Cyrl 300" panose="02000000000000000000" pitchFamily="2" charset="-52"/>
                <a:cs typeface="Microsoft Sans Serif"/>
              </a:rPr>
              <a:t>автоматизируют проверку сотен тысяч компаний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с помощью API SCAN</a:t>
            </a:r>
            <a:endParaRPr sz="2400" dirty="0">
              <a:latin typeface="Museo Sans Cyrl 300" panose="02000000000000000000" pitchFamily="2" charset="-52"/>
              <a:cs typeface="Microsoft Sans Serif"/>
            </a:endParaRPr>
          </a:p>
        </p:txBody>
      </p:sp>
      <p:grpSp>
        <p:nvGrpSpPr>
          <p:cNvPr id="18" name="Группа 17"/>
          <p:cNvGrpSpPr/>
          <p:nvPr/>
        </p:nvGrpSpPr>
        <p:grpSpPr>
          <a:xfrm rot="10800000" flipH="1">
            <a:off x="4800600" y="5715000"/>
            <a:ext cx="7537938" cy="130249"/>
            <a:chOff x="-1173203" y="5802276"/>
            <a:chExt cx="7537938" cy="130249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0800000">
              <a:off x="-1060099" y="5867400"/>
              <a:ext cx="7424834" cy="0"/>
            </a:xfrm>
            <a:prstGeom prst="line">
              <a:avLst/>
            </a:prstGeom>
            <a:ln w="19050">
              <a:solidFill>
                <a:srgbClr val="16AC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Овал 19"/>
            <p:cNvSpPr/>
            <p:nvPr/>
          </p:nvSpPr>
          <p:spPr>
            <a:xfrm flipH="1" flipV="1">
              <a:off x="-1173203" y="5802276"/>
              <a:ext cx="130249" cy="130249"/>
            </a:xfrm>
            <a:prstGeom prst="ellipse">
              <a:avLst/>
            </a:prstGeom>
            <a:solidFill>
              <a:srgbClr val="16ACEA"/>
            </a:solidFill>
            <a:ln>
              <a:solidFill>
                <a:srgbClr val="16AC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7200"/>
            </a:p>
          </p:txBody>
        </p:sp>
      </p:grpSp>
      <p:sp>
        <p:nvSpPr>
          <p:cNvPr id="21" name="object 2"/>
          <p:cNvSpPr txBox="1"/>
          <p:nvPr/>
        </p:nvSpPr>
        <p:spPr>
          <a:xfrm>
            <a:off x="6337215" y="3352800"/>
            <a:ext cx="5033277" cy="187658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Мы ещё не видели того объёма, который не удалось бы обработать.</a:t>
            </a:r>
          </a:p>
          <a:p>
            <a:pPr marL="16933" marR="6773">
              <a:spcBef>
                <a:spcPts val="133"/>
              </a:spcBef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Управлять составом портфеля также можно через API</a:t>
            </a:r>
            <a:endParaRPr sz="2400" b="1" dirty="0">
              <a:solidFill>
                <a:srgbClr val="16ABEA"/>
              </a:solidFill>
              <a:latin typeface="Museo Sans Cyrl 300" panose="02000000000000000000" pitchFamily="2" charset="-52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gradFill flip="none" rotWithShape="1">
            <a:gsLst>
              <a:gs pos="74000">
                <a:srgbClr val="16ACEA"/>
              </a:gs>
              <a:gs pos="49000">
                <a:srgbClr val="B9E6F9"/>
              </a:gs>
              <a:gs pos="0">
                <a:srgbClr val="B9E6F9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4401" y="1295400"/>
            <a:ext cx="7014476" cy="655320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bject 7"/>
          <p:cNvSpPr txBox="1">
            <a:spLocks/>
          </p:cNvSpPr>
          <p:nvPr/>
        </p:nvSpPr>
        <p:spPr>
          <a:xfrm>
            <a:off x="501228" y="351995"/>
            <a:ext cx="11690772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333" b="1" i="0">
                <a:solidFill>
                  <a:srgbClr val="1A314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 marR="6773">
              <a:spcBef>
                <a:spcPts val="133"/>
              </a:spcBef>
            </a:pPr>
            <a:r>
              <a:rPr lang="ru-RU" sz="4000" dirty="0" smtClean="0">
                <a:solidFill>
                  <a:srgbClr val="16ABEA"/>
                </a:solidFill>
                <a:latin typeface="Museo Sans Cyrl 500" panose="02000000000000000000" pitchFamily="2" charset="-52"/>
              </a:rPr>
              <a:t>65 риск-факторов</a:t>
            </a:r>
            <a:endParaRPr lang="ru-RU" sz="4000" dirty="0">
              <a:solidFill>
                <a:srgbClr val="16ABEA"/>
              </a:solidFill>
              <a:latin typeface="Museo Sans Cyrl 500" panose="02000000000000000000" pitchFamily="2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F655217-79E3-4C7D-BFC4-F73A5DC57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298" y="455157"/>
            <a:ext cx="777579" cy="426720"/>
          </a:xfrm>
          <a:prstGeom prst="rect">
            <a:avLst/>
          </a:prstGeom>
        </p:spPr>
      </p:pic>
      <p:sp>
        <p:nvSpPr>
          <p:cNvPr id="16" name="object 2"/>
          <p:cNvSpPr txBox="1"/>
          <p:nvPr/>
        </p:nvSpPr>
        <p:spPr>
          <a:xfrm>
            <a:off x="503173" y="2971800"/>
            <a:ext cx="3427965" cy="150725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Разработаны</a:t>
            </a:r>
          </a:p>
          <a:p>
            <a:pPr marL="16933" marR="6773">
              <a:spcBef>
                <a:spcPts val="133"/>
              </a:spcBef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с ведущими специалистами 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по комплаенс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-594295" y="1771235"/>
            <a:ext cx="4525433" cy="3962400"/>
          </a:xfrm>
          <a:prstGeom prst="roundRect">
            <a:avLst/>
          </a:prstGeom>
          <a:noFill/>
          <a:ln w="12700">
            <a:solidFill>
              <a:srgbClr val="16AB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object 2"/>
          <p:cNvSpPr txBox="1"/>
          <p:nvPr/>
        </p:nvSpPr>
        <p:spPr>
          <a:xfrm>
            <a:off x="5257800" y="1752600"/>
            <a:ext cx="6481077" cy="492100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СКАН </a:t>
            </a:r>
            <a:r>
              <a:rPr lang="ru-RU" sz="2400" b="1" dirty="0" smtClean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находит в публикациях риск- факторы: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/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</a:b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Museo Sans Cyrl 300" panose="02000000000000000000" pitchFamily="2" charset="-52"/>
              <a:cs typeface="Arial"/>
            </a:endParaRPr>
          </a:p>
          <a:p>
            <a:pPr marL="359833" marR="6773" indent="-342900"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коррупция;</a:t>
            </a:r>
          </a:p>
          <a:p>
            <a:pPr marL="359833" marR="6773" indent="-342900"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уголовные преступления;</a:t>
            </a:r>
          </a:p>
          <a:p>
            <a:pPr marL="359833" marR="6773" indent="-342900"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ЧП;</a:t>
            </a:r>
          </a:p>
          <a:p>
            <a:pPr marL="359833" marR="6773" indent="-342900"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забастовки;</a:t>
            </a:r>
          </a:p>
          <a:p>
            <a:pPr marL="359833" marR="6773" indent="-342900"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судебные процессы;</a:t>
            </a:r>
          </a:p>
          <a:p>
            <a:pPr marL="359833" marR="6773" indent="-342900"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нарушения обязанностей;</a:t>
            </a:r>
          </a:p>
          <a:p>
            <a:pPr marL="359833" marR="6773" indent="-342900"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и др..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</a:b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Museo Sans Cyrl 300" panose="02000000000000000000" pitchFamily="2" charset="-52"/>
              <a:cs typeface="Arial"/>
            </a:endParaRPr>
          </a:p>
          <a:p>
            <a:pPr marL="16933" marR="6773">
              <a:spcBef>
                <a:spcPts val="133"/>
              </a:spcBef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По этим риск-факторам можно настроить фильтрацию данных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gradFill flip="none" rotWithShape="1">
            <a:gsLst>
              <a:gs pos="74000">
                <a:srgbClr val="16ACEA"/>
              </a:gs>
              <a:gs pos="49000">
                <a:srgbClr val="B9E6F9"/>
              </a:gs>
              <a:gs pos="0">
                <a:srgbClr val="B9E6F9"/>
              </a:gs>
            </a:gsLst>
            <a:lin ang="81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7"/>
          <p:cNvSpPr txBox="1">
            <a:spLocks/>
          </p:cNvSpPr>
          <p:nvPr/>
        </p:nvSpPr>
        <p:spPr>
          <a:xfrm>
            <a:off x="501228" y="351995"/>
            <a:ext cx="11690772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333" b="1" i="0">
                <a:solidFill>
                  <a:srgbClr val="1A314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 marR="6773">
              <a:spcBef>
                <a:spcPts val="133"/>
              </a:spcBef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Интеграция за </a:t>
            </a:r>
            <a:r>
              <a:rPr lang="ru-RU" sz="4000" dirty="0">
                <a:solidFill>
                  <a:srgbClr val="16ABEA"/>
                </a:solidFill>
                <a:latin typeface="Museo Sans Cyrl 500" panose="02000000000000000000" pitchFamily="2" charset="-52"/>
              </a:rPr>
              <a:t>1 спринт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F655217-79E3-4C7D-BFC4-F73A5DC57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298" y="455157"/>
            <a:ext cx="777579" cy="426720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-685800" y="1914651"/>
            <a:ext cx="9067800" cy="4638549"/>
          </a:xfrm>
          <a:prstGeom prst="roundRect">
            <a:avLst>
              <a:gd name="adj" fmla="val 8667"/>
            </a:avLst>
          </a:prstGeom>
          <a:gradFill>
            <a:gsLst>
              <a:gs pos="100000">
                <a:srgbClr val="B9E6F9"/>
              </a:gs>
              <a:gs pos="0">
                <a:schemeClr val="tx1">
                  <a:lumMod val="50000"/>
                  <a:lumOff val="50000"/>
                  <a:alpha val="35000"/>
                </a:schemeClr>
              </a:gs>
              <a:gs pos="47000">
                <a:srgbClr val="9ADBF6"/>
              </a:gs>
            </a:gsLst>
            <a:lin ang="2700000" scaled="1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-312634" y="2209800"/>
            <a:ext cx="8389834" cy="4038600"/>
          </a:xfrm>
          <a:prstGeom prst="roundRect">
            <a:avLst>
              <a:gd name="adj" fmla="val 8742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object 3"/>
          <p:cNvSpPr txBox="1"/>
          <p:nvPr/>
        </p:nvSpPr>
        <p:spPr>
          <a:xfrm>
            <a:off x="761999" y="2996751"/>
            <a:ext cx="7286625" cy="302304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126997">
              <a:spcBef>
                <a:spcPts val="133"/>
              </a:spcBef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Можно протестировать в </a:t>
            </a:r>
            <a:r>
              <a:rPr lang="ru-RU" sz="2400" b="1" dirty="0" err="1" smtClean="0">
                <a:solidFill>
                  <a:srgbClr val="16ACEA"/>
                </a:solidFill>
                <a:latin typeface="Museo Sans Cyrl 300" panose="02000000000000000000" pitchFamily="2" charset="-52"/>
                <a:cs typeface="Microsoft Sans Serif"/>
              </a:rPr>
              <a:t>Swagger</a:t>
            </a:r>
            <a:r>
              <a:rPr lang="ru-RU" sz="2400" dirty="0" smtClean="0">
                <a:solidFill>
                  <a:srgbClr val="16ACEA"/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/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без необходимости писать код</a:t>
            </a:r>
            <a:r>
              <a:rPr lang="ru-RU" sz="2400" dirty="0" smtClean="0">
                <a:latin typeface="Museo Sans Cyrl 300" panose="02000000000000000000" pitchFamily="2" charset="-52"/>
                <a:cs typeface="Microsoft Sans Serif"/>
              </a:rPr>
              <a:t/>
            </a:r>
            <a:br>
              <a:rPr lang="ru-RU" sz="2400" dirty="0" smtClean="0">
                <a:latin typeface="Museo Sans Cyrl 300" panose="02000000000000000000" pitchFamily="2" charset="-52"/>
                <a:cs typeface="Microsoft Sans Serif"/>
              </a:rPr>
            </a:br>
            <a:r>
              <a:rPr lang="ru-RU" sz="2400" dirty="0" smtClean="0">
                <a:latin typeface="Museo Sans Cyrl 300" panose="02000000000000000000" pitchFamily="2" charset="-52"/>
                <a:cs typeface="Microsoft Sans Serif"/>
              </a:rPr>
              <a:t/>
            </a:r>
            <a:br>
              <a:rPr lang="ru-RU" sz="2400" dirty="0" smtClean="0">
                <a:latin typeface="Museo Sans Cyrl 300" panose="02000000000000000000" pitchFamily="2" charset="-52"/>
                <a:cs typeface="Microsoft Sans Serif"/>
              </a:rPr>
            </a:br>
            <a:r>
              <a:rPr lang="ru-RU" sz="2400" dirty="0" smtClean="0">
                <a:latin typeface="Museo Sans Cyrl 300" panose="02000000000000000000" pitchFamily="2" charset="-52"/>
                <a:cs typeface="Microsoft Sans Serif"/>
              </a:rPr>
              <a:t>Используем </a:t>
            </a:r>
            <a:r>
              <a:rPr lang="ru-RU" sz="2400" b="1" dirty="0" smtClean="0">
                <a:solidFill>
                  <a:srgbClr val="16ACEA"/>
                </a:solidFill>
                <a:latin typeface="Museo Sans Cyrl 300" panose="02000000000000000000" pitchFamily="2" charset="-52"/>
                <a:cs typeface="Microsoft Sans Serif"/>
              </a:rPr>
              <a:t>REST API </a:t>
            </a:r>
            <a:r>
              <a:rPr lang="ru-RU" sz="2400" dirty="0" smtClean="0">
                <a:latin typeface="Museo Sans Cyrl 300" panose="02000000000000000000" pitchFamily="2" charset="-52"/>
                <a:cs typeface="Microsoft Sans Serif"/>
              </a:rPr>
              <a:t>и </a:t>
            </a:r>
            <a:r>
              <a:rPr lang="ru-RU" sz="2400" b="1" dirty="0" smtClean="0">
                <a:solidFill>
                  <a:srgbClr val="16ACEA"/>
                </a:solidFill>
                <a:latin typeface="Museo Sans Cyrl 300" panose="02000000000000000000" pitchFamily="2" charset="-52"/>
                <a:cs typeface="Microsoft Sans Serif"/>
              </a:rPr>
              <a:t>JSON</a:t>
            </a:r>
          </a:p>
          <a:p>
            <a:pPr marL="16933" marR="126997">
              <a:spcBef>
                <a:spcPts val="133"/>
              </a:spcBef>
            </a:pPr>
            <a:endParaRPr lang="ru-RU" sz="2400" dirty="0" smtClean="0">
              <a:latin typeface="Museo Sans Cyrl 300" panose="02000000000000000000" pitchFamily="2" charset="-52"/>
              <a:cs typeface="Microsoft Sans Serif"/>
            </a:endParaRPr>
          </a:p>
          <a:p>
            <a:pPr marL="16933" marR="126997">
              <a:spcBef>
                <a:spcPts val="133"/>
              </a:spcBef>
            </a:pPr>
            <a:r>
              <a:rPr lang="ru-RU" sz="2400" dirty="0" smtClean="0">
                <a:latin typeface="Museo Sans Cyrl 300" panose="02000000000000000000" pitchFamily="2" charset="-52"/>
                <a:cs typeface="Microsoft Sans Serif"/>
              </a:rPr>
              <a:t>Поддержка отвечает в течение</a:t>
            </a:r>
          </a:p>
          <a:p>
            <a:pPr marL="16933" marR="126997">
              <a:spcBef>
                <a:spcPts val="133"/>
              </a:spcBef>
            </a:pPr>
            <a:r>
              <a:rPr lang="ru-RU" sz="2400" b="1" dirty="0" smtClean="0">
                <a:solidFill>
                  <a:srgbClr val="16ACEA"/>
                </a:solidFill>
                <a:latin typeface="Museo Sans Cyrl 300" panose="02000000000000000000" pitchFamily="2" charset="-52"/>
                <a:cs typeface="Microsoft Sans Serif"/>
              </a:rPr>
              <a:t>30 минут</a:t>
            </a:r>
          </a:p>
          <a:p>
            <a:pPr marL="16933" marR="126997">
              <a:spcBef>
                <a:spcPts val="133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Museo Sans Cyrl 300" panose="02000000000000000000" pitchFamily="2" charset="-52"/>
              <a:cs typeface="Microsoft Sans Serif"/>
            </a:endParaRPr>
          </a:p>
        </p:txBody>
      </p:sp>
      <p:grpSp>
        <p:nvGrpSpPr>
          <p:cNvPr id="30" name="Группа 29"/>
          <p:cNvGrpSpPr/>
          <p:nvPr/>
        </p:nvGrpSpPr>
        <p:grpSpPr>
          <a:xfrm rot="10800000" flipH="1">
            <a:off x="7781926" y="5889550"/>
            <a:ext cx="4562474" cy="130249"/>
            <a:chOff x="-1173203" y="5802276"/>
            <a:chExt cx="4562474" cy="130249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-1060099" y="5867400"/>
              <a:ext cx="4449370" cy="0"/>
            </a:xfrm>
            <a:prstGeom prst="line">
              <a:avLst/>
            </a:prstGeom>
            <a:ln w="19050">
              <a:solidFill>
                <a:srgbClr val="16AC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Овал 31"/>
            <p:cNvSpPr/>
            <p:nvPr/>
          </p:nvSpPr>
          <p:spPr>
            <a:xfrm flipH="1" flipV="1">
              <a:off x="-1173203" y="5802276"/>
              <a:ext cx="130249" cy="130249"/>
            </a:xfrm>
            <a:prstGeom prst="ellipse">
              <a:avLst/>
            </a:prstGeom>
            <a:solidFill>
              <a:srgbClr val="16ACEA"/>
            </a:solidFill>
            <a:ln>
              <a:solidFill>
                <a:srgbClr val="16AC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7200"/>
            </a:p>
          </p:txBody>
        </p:sp>
      </p:grpSp>
      <p:sp>
        <p:nvSpPr>
          <p:cNvPr id="33" name="Правильный пятиугольник 32"/>
          <p:cNvSpPr/>
          <p:nvPr/>
        </p:nvSpPr>
        <p:spPr>
          <a:xfrm rot="20436835">
            <a:off x="9827462" y="-229668"/>
            <a:ext cx="2185628" cy="2081551"/>
          </a:xfrm>
          <a:prstGeom prst="pentagon">
            <a:avLst/>
          </a:prstGeom>
          <a:noFill/>
          <a:ln w="6350">
            <a:gradFill>
              <a:gsLst>
                <a:gs pos="0">
                  <a:schemeClr val="bg1">
                    <a:alpha val="35000"/>
                  </a:schemeClr>
                </a:gs>
                <a:gs pos="100000">
                  <a:srgbClr val="18739B"/>
                </a:gs>
                <a:gs pos="48000">
                  <a:srgbClr val="16ABEA">
                    <a:alpha val="85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авильный пятиугольник 33"/>
          <p:cNvSpPr/>
          <p:nvPr/>
        </p:nvSpPr>
        <p:spPr>
          <a:xfrm rot="13891710">
            <a:off x="9047593" y="1726272"/>
            <a:ext cx="1452378" cy="1383217"/>
          </a:xfrm>
          <a:prstGeom prst="pentagon">
            <a:avLst/>
          </a:prstGeom>
          <a:noFill/>
          <a:ln w="6350">
            <a:gradFill>
              <a:gsLst>
                <a:gs pos="0">
                  <a:schemeClr val="bg1">
                    <a:alpha val="35000"/>
                  </a:schemeClr>
                </a:gs>
                <a:gs pos="100000">
                  <a:srgbClr val="18739B"/>
                </a:gs>
                <a:gs pos="48000">
                  <a:srgbClr val="16ABEA">
                    <a:alpha val="85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авильный пятиугольник 34"/>
          <p:cNvSpPr/>
          <p:nvPr/>
        </p:nvSpPr>
        <p:spPr>
          <a:xfrm rot="7427890">
            <a:off x="10261300" y="2721425"/>
            <a:ext cx="1733866" cy="1651301"/>
          </a:xfrm>
          <a:prstGeom prst="pentagon">
            <a:avLst/>
          </a:prstGeom>
          <a:noFill/>
          <a:ln w="6350">
            <a:gradFill>
              <a:gsLst>
                <a:gs pos="0">
                  <a:schemeClr val="bg1">
                    <a:alpha val="35000"/>
                  </a:schemeClr>
                </a:gs>
                <a:gs pos="100000">
                  <a:srgbClr val="18739B"/>
                </a:gs>
                <a:gs pos="48000">
                  <a:srgbClr val="16ABEA">
                    <a:alpha val="85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авильный пятиугольник 35"/>
          <p:cNvSpPr/>
          <p:nvPr/>
        </p:nvSpPr>
        <p:spPr>
          <a:xfrm rot="9571699">
            <a:off x="11600852" y="4216347"/>
            <a:ext cx="701294" cy="667899"/>
          </a:xfrm>
          <a:prstGeom prst="pentagon">
            <a:avLst/>
          </a:prstGeom>
          <a:noFill/>
          <a:ln w="6350">
            <a:gradFill>
              <a:gsLst>
                <a:gs pos="0">
                  <a:schemeClr val="bg1">
                    <a:alpha val="35000"/>
                  </a:schemeClr>
                </a:gs>
                <a:gs pos="100000">
                  <a:srgbClr val="18739B"/>
                </a:gs>
                <a:gs pos="48000">
                  <a:srgbClr val="16ABEA">
                    <a:alpha val="85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gradFill flip="none" rotWithShape="1">
            <a:gsLst>
              <a:gs pos="74000">
                <a:srgbClr val="16ACEA"/>
              </a:gs>
              <a:gs pos="49000">
                <a:srgbClr val="B9E6F9"/>
              </a:gs>
              <a:gs pos="0">
                <a:srgbClr val="B9E6F9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334000" y="1384976"/>
            <a:ext cx="6705600" cy="5168224"/>
          </a:xfrm>
          <a:prstGeom prst="roundRect">
            <a:avLst>
              <a:gd name="adj" fmla="val 8667"/>
            </a:avLst>
          </a:prstGeom>
          <a:gradFill>
            <a:gsLst>
              <a:gs pos="100000">
                <a:srgbClr val="B9E6F9"/>
              </a:gs>
              <a:gs pos="0">
                <a:schemeClr val="tx1">
                  <a:lumMod val="50000"/>
                  <a:lumOff val="50000"/>
                  <a:alpha val="35000"/>
                </a:schemeClr>
              </a:gs>
              <a:gs pos="47000">
                <a:srgbClr val="9ADBF6"/>
              </a:gs>
            </a:gsLst>
            <a:lin ang="2700000" scaled="1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5627297" y="1600200"/>
            <a:ext cx="6111579" cy="3962400"/>
          </a:xfrm>
          <a:prstGeom prst="wedgeRoundRectCallout">
            <a:avLst>
              <a:gd name="adj1" fmla="val 21525"/>
              <a:gd name="adj2" fmla="val 61911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object 7"/>
          <p:cNvSpPr txBox="1">
            <a:spLocks/>
          </p:cNvSpPr>
          <p:nvPr/>
        </p:nvSpPr>
        <p:spPr>
          <a:xfrm>
            <a:off x="501228" y="351995"/>
            <a:ext cx="11690772" cy="124820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333" b="1" i="0">
                <a:solidFill>
                  <a:srgbClr val="1A314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 marR="6773">
              <a:spcBef>
                <a:spcPts val="133"/>
              </a:spcBef>
            </a:pP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Эти компании уже используют</a:t>
            </a:r>
            <a:b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</a:br>
            <a:r>
              <a:rPr lang="en-US" sz="4000" dirty="0" smtClean="0">
                <a:solidFill>
                  <a:srgbClr val="16ABEA"/>
                </a:solidFill>
                <a:latin typeface="Museo Sans Cyrl 500" panose="02000000000000000000" pitchFamily="2" charset="-52"/>
              </a:rPr>
              <a:t>API SCAN</a:t>
            </a:r>
            <a:endParaRPr lang="ru-RU" sz="4000" dirty="0">
              <a:solidFill>
                <a:srgbClr val="16ABEA"/>
              </a:solidFill>
              <a:latin typeface="Museo Sans Cyrl 500" panose="02000000000000000000" pitchFamily="2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F655217-79E3-4C7D-BFC4-F73A5DC57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298" y="455157"/>
            <a:ext cx="777579" cy="426720"/>
          </a:xfrm>
          <a:prstGeom prst="rect">
            <a:avLst/>
          </a:prstGeom>
        </p:spPr>
      </p:pic>
      <p:sp>
        <p:nvSpPr>
          <p:cNvPr id="19" name="Скругленный прямоугольник 10"/>
          <p:cNvSpPr/>
          <p:nvPr/>
        </p:nvSpPr>
        <p:spPr>
          <a:xfrm rot="10800000">
            <a:off x="-228602" y="2386674"/>
            <a:ext cx="5396477" cy="4166526"/>
          </a:xfrm>
          <a:custGeom>
            <a:avLst/>
            <a:gdLst>
              <a:gd name="connsiteX0" fmla="*/ 0 w 6476280"/>
              <a:gd name="connsiteY0" fmla="*/ 263651 h 3684852"/>
              <a:gd name="connsiteX1" fmla="*/ 263651 w 6476280"/>
              <a:gd name="connsiteY1" fmla="*/ 0 h 3684852"/>
              <a:gd name="connsiteX2" fmla="*/ 6212629 w 6476280"/>
              <a:gd name="connsiteY2" fmla="*/ 0 h 3684852"/>
              <a:gd name="connsiteX3" fmla="*/ 6476280 w 6476280"/>
              <a:gd name="connsiteY3" fmla="*/ 263651 h 3684852"/>
              <a:gd name="connsiteX4" fmla="*/ 6476280 w 6476280"/>
              <a:gd name="connsiteY4" fmla="*/ 3421201 h 3684852"/>
              <a:gd name="connsiteX5" fmla="*/ 6212629 w 6476280"/>
              <a:gd name="connsiteY5" fmla="*/ 3684852 h 3684852"/>
              <a:gd name="connsiteX6" fmla="*/ 263651 w 6476280"/>
              <a:gd name="connsiteY6" fmla="*/ 3684852 h 3684852"/>
              <a:gd name="connsiteX7" fmla="*/ 0 w 6476280"/>
              <a:gd name="connsiteY7" fmla="*/ 3421201 h 3684852"/>
              <a:gd name="connsiteX8" fmla="*/ 0 w 6476280"/>
              <a:gd name="connsiteY8" fmla="*/ 263651 h 3684852"/>
              <a:gd name="connsiteX0" fmla="*/ 0 w 6476280"/>
              <a:gd name="connsiteY0" fmla="*/ 263651 h 3684852"/>
              <a:gd name="connsiteX1" fmla="*/ 263651 w 6476280"/>
              <a:gd name="connsiteY1" fmla="*/ 0 h 3684852"/>
              <a:gd name="connsiteX2" fmla="*/ 6212629 w 6476280"/>
              <a:gd name="connsiteY2" fmla="*/ 0 h 3684852"/>
              <a:gd name="connsiteX3" fmla="*/ 6476280 w 6476280"/>
              <a:gd name="connsiteY3" fmla="*/ 263651 h 3684852"/>
              <a:gd name="connsiteX4" fmla="*/ 6212629 w 6476280"/>
              <a:gd name="connsiteY4" fmla="*/ 3684852 h 3684852"/>
              <a:gd name="connsiteX5" fmla="*/ 263651 w 6476280"/>
              <a:gd name="connsiteY5" fmla="*/ 3684852 h 3684852"/>
              <a:gd name="connsiteX6" fmla="*/ 0 w 6476280"/>
              <a:gd name="connsiteY6" fmla="*/ 3421201 h 3684852"/>
              <a:gd name="connsiteX7" fmla="*/ 0 w 6476280"/>
              <a:gd name="connsiteY7" fmla="*/ 263651 h 3684852"/>
              <a:gd name="connsiteX0" fmla="*/ 0 w 6956251"/>
              <a:gd name="connsiteY0" fmla="*/ 263651 h 3684852"/>
              <a:gd name="connsiteX1" fmla="*/ 263651 w 6956251"/>
              <a:gd name="connsiteY1" fmla="*/ 0 h 3684852"/>
              <a:gd name="connsiteX2" fmla="*/ 6212629 w 6956251"/>
              <a:gd name="connsiteY2" fmla="*/ 0 h 3684852"/>
              <a:gd name="connsiteX3" fmla="*/ 6212629 w 6956251"/>
              <a:gd name="connsiteY3" fmla="*/ 3684852 h 3684852"/>
              <a:gd name="connsiteX4" fmla="*/ 263651 w 6956251"/>
              <a:gd name="connsiteY4" fmla="*/ 3684852 h 3684852"/>
              <a:gd name="connsiteX5" fmla="*/ 0 w 6956251"/>
              <a:gd name="connsiteY5" fmla="*/ 3421201 h 3684852"/>
              <a:gd name="connsiteX6" fmla="*/ 0 w 6956251"/>
              <a:gd name="connsiteY6" fmla="*/ 263651 h 3684852"/>
              <a:gd name="connsiteX0" fmla="*/ 0 w 7023122"/>
              <a:gd name="connsiteY0" fmla="*/ 263651 h 3684852"/>
              <a:gd name="connsiteX1" fmla="*/ 263651 w 7023122"/>
              <a:gd name="connsiteY1" fmla="*/ 0 h 3684852"/>
              <a:gd name="connsiteX2" fmla="*/ 6212629 w 7023122"/>
              <a:gd name="connsiteY2" fmla="*/ 0 h 3684852"/>
              <a:gd name="connsiteX3" fmla="*/ 6212629 w 7023122"/>
              <a:gd name="connsiteY3" fmla="*/ 3684852 h 3684852"/>
              <a:gd name="connsiteX4" fmla="*/ 263651 w 7023122"/>
              <a:gd name="connsiteY4" fmla="*/ 3684852 h 3684852"/>
              <a:gd name="connsiteX5" fmla="*/ 0 w 7023122"/>
              <a:gd name="connsiteY5" fmla="*/ 3421201 h 3684852"/>
              <a:gd name="connsiteX6" fmla="*/ 0 w 7023122"/>
              <a:gd name="connsiteY6" fmla="*/ 263651 h 3684852"/>
              <a:gd name="connsiteX0" fmla="*/ 0 w 6653293"/>
              <a:gd name="connsiteY0" fmla="*/ 263651 h 3684852"/>
              <a:gd name="connsiteX1" fmla="*/ 263651 w 6653293"/>
              <a:gd name="connsiteY1" fmla="*/ 0 h 3684852"/>
              <a:gd name="connsiteX2" fmla="*/ 6212629 w 6653293"/>
              <a:gd name="connsiteY2" fmla="*/ 0 h 3684852"/>
              <a:gd name="connsiteX3" fmla="*/ 6212629 w 6653293"/>
              <a:gd name="connsiteY3" fmla="*/ 3684852 h 3684852"/>
              <a:gd name="connsiteX4" fmla="*/ 263651 w 6653293"/>
              <a:gd name="connsiteY4" fmla="*/ 3684852 h 3684852"/>
              <a:gd name="connsiteX5" fmla="*/ 0 w 6653293"/>
              <a:gd name="connsiteY5" fmla="*/ 3421201 h 3684852"/>
              <a:gd name="connsiteX6" fmla="*/ 0 w 6653293"/>
              <a:gd name="connsiteY6" fmla="*/ 263651 h 3684852"/>
              <a:gd name="connsiteX0" fmla="*/ 0 w 6212629"/>
              <a:gd name="connsiteY0" fmla="*/ 263651 h 3684852"/>
              <a:gd name="connsiteX1" fmla="*/ 263651 w 6212629"/>
              <a:gd name="connsiteY1" fmla="*/ 0 h 3684852"/>
              <a:gd name="connsiteX2" fmla="*/ 6212629 w 6212629"/>
              <a:gd name="connsiteY2" fmla="*/ 0 h 3684852"/>
              <a:gd name="connsiteX3" fmla="*/ 6212629 w 6212629"/>
              <a:gd name="connsiteY3" fmla="*/ 3684852 h 3684852"/>
              <a:gd name="connsiteX4" fmla="*/ 263651 w 6212629"/>
              <a:gd name="connsiteY4" fmla="*/ 3684852 h 3684852"/>
              <a:gd name="connsiteX5" fmla="*/ 0 w 6212629"/>
              <a:gd name="connsiteY5" fmla="*/ 3421201 h 3684852"/>
              <a:gd name="connsiteX6" fmla="*/ 0 w 6212629"/>
              <a:gd name="connsiteY6" fmla="*/ 263651 h 368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12629" h="3684852">
                <a:moveTo>
                  <a:pt x="0" y="263651"/>
                </a:moveTo>
                <a:cubicBezTo>
                  <a:pt x="0" y="118041"/>
                  <a:pt x="118041" y="0"/>
                  <a:pt x="263651" y="0"/>
                </a:cubicBezTo>
                <a:lnTo>
                  <a:pt x="6212629" y="0"/>
                </a:lnTo>
                <a:lnTo>
                  <a:pt x="6212629" y="3684852"/>
                </a:lnTo>
                <a:lnTo>
                  <a:pt x="263651" y="3684852"/>
                </a:lnTo>
                <a:cubicBezTo>
                  <a:pt x="118041" y="3684852"/>
                  <a:pt x="0" y="3566811"/>
                  <a:pt x="0" y="3421201"/>
                </a:cubicBezTo>
                <a:lnTo>
                  <a:pt x="0" y="263651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5779347" y="1754477"/>
            <a:ext cx="621453" cy="760123"/>
            <a:chOff x="1806599" y="949333"/>
            <a:chExt cx="621453" cy="760123"/>
          </a:xfrm>
        </p:grpSpPr>
        <p:sp>
          <p:nvSpPr>
            <p:cNvPr id="17" name="object 5"/>
            <p:cNvSpPr/>
            <p:nvPr/>
          </p:nvSpPr>
          <p:spPr>
            <a:xfrm>
              <a:off x="1806599" y="1088003"/>
              <a:ext cx="621453" cy="621453"/>
            </a:xfrm>
            <a:custGeom>
              <a:avLst/>
              <a:gdLst/>
              <a:ahLst/>
              <a:cxnLst/>
              <a:rect l="l" t="t" r="r" b="b"/>
              <a:pathLst>
                <a:path w="466089" h="466090">
                  <a:moveTo>
                    <a:pt x="232799" y="465599"/>
                  </a:moveTo>
                  <a:lnTo>
                    <a:pt x="185882" y="460870"/>
                  </a:lnTo>
                  <a:lnTo>
                    <a:pt x="142183" y="447305"/>
                  </a:lnTo>
                  <a:lnTo>
                    <a:pt x="102639" y="425841"/>
                  </a:lnTo>
                  <a:lnTo>
                    <a:pt x="68185" y="397414"/>
                  </a:lnTo>
                  <a:lnTo>
                    <a:pt x="39758" y="362960"/>
                  </a:lnTo>
                  <a:lnTo>
                    <a:pt x="18294" y="323416"/>
                  </a:lnTo>
                  <a:lnTo>
                    <a:pt x="4729" y="279717"/>
                  </a:lnTo>
                  <a:lnTo>
                    <a:pt x="0" y="232799"/>
                  </a:lnTo>
                  <a:lnTo>
                    <a:pt x="4729" y="185882"/>
                  </a:lnTo>
                  <a:lnTo>
                    <a:pt x="18294" y="142183"/>
                  </a:lnTo>
                  <a:lnTo>
                    <a:pt x="39758" y="102639"/>
                  </a:lnTo>
                  <a:lnTo>
                    <a:pt x="68185" y="68185"/>
                  </a:lnTo>
                  <a:lnTo>
                    <a:pt x="102639" y="39758"/>
                  </a:lnTo>
                  <a:lnTo>
                    <a:pt x="142183" y="18294"/>
                  </a:lnTo>
                  <a:lnTo>
                    <a:pt x="185882" y="4729"/>
                  </a:lnTo>
                  <a:lnTo>
                    <a:pt x="232799" y="0"/>
                  </a:lnTo>
                  <a:lnTo>
                    <a:pt x="278429" y="4514"/>
                  </a:lnTo>
                  <a:lnTo>
                    <a:pt x="321888" y="17720"/>
                  </a:lnTo>
                  <a:lnTo>
                    <a:pt x="361957" y="39113"/>
                  </a:lnTo>
                  <a:lnTo>
                    <a:pt x="397414" y="68185"/>
                  </a:lnTo>
                  <a:lnTo>
                    <a:pt x="426486" y="103642"/>
                  </a:lnTo>
                  <a:lnTo>
                    <a:pt x="447879" y="143711"/>
                  </a:lnTo>
                  <a:lnTo>
                    <a:pt x="461085" y="187170"/>
                  </a:lnTo>
                  <a:lnTo>
                    <a:pt x="465599" y="232799"/>
                  </a:lnTo>
                  <a:lnTo>
                    <a:pt x="460870" y="279717"/>
                  </a:lnTo>
                  <a:lnTo>
                    <a:pt x="447305" y="323416"/>
                  </a:lnTo>
                  <a:lnTo>
                    <a:pt x="425841" y="362960"/>
                  </a:lnTo>
                  <a:lnTo>
                    <a:pt x="397414" y="397414"/>
                  </a:lnTo>
                  <a:lnTo>
                    <a:pt x="362960" y="425841"/>
                  </a:lnTo>
                  <a:lnTo>
                    <a:pt x="323416" y="447305"/>
                  </a:lnTo>
                  <a:lnTo>
                    <a:pt x="279717" y="460870"/>
                  </a:lnTo>
                  <a:lnTo>
                    <a:pt x="232799" y="465599"/>
                  </a:lnTo>
                  <a:close/>
                </a:path>
              </a:pathLst>
            </a:custGeom>
            <a:solidFill>
              <a:srgbClr val="B9E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6"/>
            <p:cNvSpPr txBox="1"/>
            <p:nvPr/>
          </p:nvSpPr>
          <p:spPr>
            <a:xfrm>
              <a:off x="1907176" y="949333"/>
              <a:ext cx="354753" cy="714662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sz="4533" b="1" spc="-67" dirty="0">
                  <a:solidFill>
                    <a:srgbClr val="FFFFFF"/>
                  </a:solidFill>
                  <a:latin typeface="Arial"/>
                  <a:cs typeface="Arial"/>
                </a:rPr>
                <a:t>«</a:t>
              </a:r>
              <a:endParaRPr sz="4533" dirty="0">
                <a:latin typeface="Arial"/>
                <a:cs typeface="Arial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476999" y="1981200"/>
            <a:ext cx="6096001" cy="3318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Мы</a:t>
            </a:r>
            <a:r>
              <a:rPr lang="ru-RU" b="0" spc="-40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ru-RU" b="0" spc="-27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пользуемся</a:t>
            </a:r>
            <a:r>
              <a:rPr lang="ru-RU" b="0" spc="-33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ru-RU" b="0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API</a:t>
            </a:r>
            <a:r>
              <a:rPr lang="ru-RU" b="0" spc="-33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ru-RU" b="0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SCAN</a:t>
            </a:r>
            <a:r>
              <a:rPr lang="ru-RU" b="0" spc="-33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ru-RU" b="0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уже</a:t>
            </a:r>
            <a:r>
              <a:rPr lang="ru-RU" b="0" spc="-33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ru-RU" b="0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два</a:t>
            </a:r>
            <a:r>
              <a:rPr lang="ru-RU" b="0" spc="-33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ru-RU" b="0" spc="-13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года,</a:t>
            </a:r>
            <a:r>
              <a:rPr lang="ru-RU" b="0" spc="-33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br>
              <a:rPr lang="ru-RU" b="0" spc="-33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</a:br>
            <a:r>
              <a:rPr lang="ru-RU" b="0" spc="-13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встроили </a:t>
            </a:r>
            <a:r>
              <a:rPr lang="ru-RU" b="0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его</a:t>
            </a:r>
            <a:r>
              <a:rPr lang="ru-RU" b="0" spc="-47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ru-RU" b="0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в</a:t>
            </a:r>
            <a:r>
              <a:rPr lang="ru-RU" b="0" spc="-40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ru-RU" b="0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работу</a:t>
            </a:r>
            <a:r>
              <a:rPr lang="ru-RU" b="0" spc="-47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ru-RU" b="0" spc="-13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внутреннего</a:t>
            </a:r>
            <a:r>
              <a:rPr lang="ru-RU" b="0" spc="-40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ru-RU" b="0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портала</a:t>
            </a:r>
            <a:r>
              <a:rPr lang="ru-RU" b="0" spc="-47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br>
              <a:rPr lang="ru-RU" b="0" spc="-47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</a:br>
            <a:r>
              <a:rPr lang="ru-RU" b="0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для</a:t>
            </a:r>
            <a:r>
              <a:rPr lang="ru-RU" b="0" spc="-40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ru-RU" b="0" spc="-13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мониторинга </a:t>
            </a:r>
            <a:r>
              <a:rPr lang="ru-RU" b="0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и</a:t>
            </a:r>
            <a:r>
              <a:rPr lang="ru-RU" b="0" spc="-53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ru-RU" b="0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анализа</a:t>
            </a:r>
            <a:r>
              <a:rPr lang="ru-RU" b="0" spc="-40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ru-RU" b="0" spc="-27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публикаций</a:t>
            </a:r>
            <a:r>
              <a:rPr lang="ru-RU" b="0" spc="-33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ru-RU" b="0" spc="-27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СМИ.</a:t>
            </a:r>
          </a:p>
          <a:p>
            <a:endParaRPr lang="ru-RU" spc="-27" dirty="0">
              <a:solidFill>
                <a:srgbClr val="000000"/>
              </a:solidFill>
              <a:latin typeface="Museo Sans Cyrl 300" panose="02000000000000000000" pitchFamily="2" charset="-52"/>
              <a:cs typeface="Microsoft Sans Serif"/>
            </a:endParaRPr>
          </a:p>
          <a:p>
            <a:pPr marL="16933" marR="468195">
              <a:spcBef>
                <a:spcPts val="133"/>
              </a:spcBef>
            </a:pPr>
            <a:r>
              <a:rPr lang="ru-RU" dirty="0" smtClean="0">
                <a:latin typeface="Museo Sans Cyrl 300" panose="02000000000000000000" pitchFamily="2" charset="-52"/>
              </a:rPr>
              <a:t>Самое</a:t>
            </a:r>
            <a:r>
              <a:rPr lang="ru-RU" spc="-40" dirty="0" smtClean="0">
                <a:latin typeface="Museo Sans Cyrl 300" panose="02000000000000000000" pitchFamily="2" charset="-52"/>
              </a:rPr>
              <a:t> </a:t>
            </a:r>
            <a:r>
              <a:rPr lang="ru-RU" dirty="0" smtClean="0">
                <a:latin typeface="Museo Sans Cyrl 300" panose="02000000000000000000" pitchFamily="2" charset="-52"/>
              </a:rPr>
              <a:t>главное,</a:t>
            </a:r>
            <a:r>
              <a:rPr lang="ru-RU" spc="-40" dirty="0" smtClean="0">
                <a:latin typeface="Museo Sans Cyrl 300" panose="02000000000000000000" pitchFamily="2" charset="-52"/>
              </a:rPr>
              <a:t> </a:t>
            </a:r>
            <a:r>
              <a:rPr lang="ru-RU" dirty="0" smtClean="0">
                <a:latin typeface="Museo Sans Cyrl 300" panose="02000000000000000000" pitchFamily="2" charset="-52"/>
              </a:rPr>
              <a:t>что</a:t>
            </a:r>
            <a:r>
              <a:rPr lang="ru-RU" spc="-40" dirty="0" smtClean="0">
                <a:latin typeface="Museo Sans Cyrl 300" panose="02000000000000000000" pitchFamily="2" charset="-52"/>
              </a:rPr>
              <a:t> </a:t>
            </a:r>
            <a:r>
              <a:rPr lang="ru-RU" dirty="0" smtClean="0">
                <a:latin typeface="Museo Sans Cyrl 300" panose="02000000000000000000" pitchFamily="2" charset="-52"/>
              </a:rPr>
              <a:t>нам</a:t>
            </a:r>
            <a:r>
              <a:rPr lang="ru-RU" spc="-47" dirty="0" smtClean="0">
                <a:latin typeface="Museo Sans Cyrl 300" panose="02000000000000000000" pitchFamily="2" charset="-52"/>
              </a:rPr>
              <a:t> </a:t>
            </a:r>
            <a:r>
              <a:rPr lang="ru-RU" dirty="0" smtClean="0">
                <a:latin typeface="Museo Sans Cyrl 300" panose="02000000000000000000" pitchFamily="2" charset="-52"/>
              </a:rPr>
              <a:t>нравится</a:t>
            </a:r>
            <a:r>
              <a:rPr lang="ru-RU" spc="-40" dirty="0" smtClean="0">
                <a:latin typeface="Museo Sans Cyrl 300" panose="02000000000000000000" pitchFamily="2" charset="-52"/>
              </a:rPr>
              <a:t> </a:t>
            </a:r>
            <a:br>
              <a:rPr lang="ru-RU" spc="-40" dirty="0" smtClean="0">
                <a:latin typeface="Museo Sans Cyrl 300" panose="02000000000000000000" pitchFamily="2" charset="-52"/>
              </a:rPr>
            </a:br>
            <a:r>
              <a:rPr lang="ru-RU" dirty="0" smtClean="0">
                <a:latin typeface="Museo Sans Cyrl 300" panose="02000000000000000000" pitchFamily="2" charset="-52"/>
              </a:rPr>
              <a:t>в</a:t>
            </a:r>
            <a:r>
              <a:rPr lang="ru-RU" spc="-40" dirty="0" smtClean="0">
                <a:latin typeface="Museo Sans Cyrl 300" panose="02000000000000000000" pitchFamily="2" charset="-52"/>
              </a:rPr>
              <a:t> </a:t>
            </a:r>
            <a:r>
              <a:rPr lang="ru-RU" dirty="0" smtClean="0">
                <a:latin typeface="Museo Sans Cyrl 300" panose="02000000000000000000" pitchFamily="2" charset="-52"/>
              </a:rPr>
              <a:t>API</a:t>
            </a:r>
            <a:r>
              <a:rPr lang="ru-RU" spc="-40" dirty="0">
                <a:latin typeface="Museo Sans Cyrl 300" panose="02000000000000000000" pitchFamily="2" charset="-52"/>
              </a:rPr>
              <a:t> </a:t>
            </a:r>
            <a:r>
              <a:rPr lang="ru-RU" dirty="0" smtClean="0">
                <a:latin typeface="Museo Sans Cyrl 300" panose="02000000000000000000" pitchFamily="2" charset="-52"/>
              </a:rPr>
              <a:t>SCAN,</a:t>
            </a:r>
            <a:r>
              <a:rPr lang="ru-RU" spc="-40" dirty="0" smtClean="0">
                <a:latin typeface="Museo Sans Cyrl 300" panose="02000000000000000000" pitchFamily="2" charset="-52"/>
              </a:rPr>
              <a:t> </a:t>
            </a:r>
            <a:r>
              <a:rPr lang="ru-RU" spc="807" dirty="0" smtClean="0">
                <a:latin typeface="Museo Sans Cyrl 300" panose="02000000000000000000" pitchFamily="2" charset="-52"/>
              </a:rPr>
              <a:t>— </a:t>
            </a:r>
            <a:r>
              <a:rPr lang="ru-RU" dirty="0" smtClean="0">
                <a:latin typeface="Museo Sans Cyrl 300" panose="02000000000000000000" pitchFamily="2" charset="-52"/>
              </a:rPr>
              <a:t>это</a:t>
            </a:r>
            <a:r>
              <a:rPr lang="ru-RU" spc="-53" dirty="0" smtClean="0">
                <a:latin typeface="Museo Sans Cyrl 300" panose="02000000000000000000" pitchFamily="2" charset="-52"/>
              </a:rPr>
              <a:t> </a:t>
            </a:r>
            <a:r>
              <a:rPr lang="ru-RU" dirty="0" smtClean="0">
                <a:latin typeface="Museo Sans Cyrl 300" panose="02000000000000000000" pitchFamily="2" charset="-52"/>
              </a:rPr>
              <a:t>то,</a:t>
            </a:r>
            <a:r>
              <a:rPr lang="ru-RU" spc="-47" dirty="0" smtClean="0">
                <a:latin typeface="Museo Sans Cyrl 300" panose="02000000000000000000" pitchFamily="2" charset="-52"/>
              </a:rPr>
              <a:t> </a:t>
            </a:r>
            <a:r>
              <a:rPr lang="ru-RU" dirty="0" smtClean="0">
                <a:latin typeface="Museo Sans Cyrl 300" panose="02000000000000000000" pitchFamily="2" charset="-52"/>
              </a:rPr>
              <a:t>что</a:t>
            </a:r>
            <a:r>
              <a:rPr lang="ru-RU" spc="-40" dirty="0" smtClean="0">
                <a:latin typeface="Museo Sans Cyrl 300" panose="02000000000000000000" pitchFamily="2" charset="-52"/>
              </a:rPr>
              <a:t> </a:t>
            </a:r>
            <a:r>
              <a:rPr lang="ru-RU" b="1" spc="-13" dirty="0" smtClean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публикации</a:t>
            </a:r>
            <a:r>
              <a:rPr lang="ru-RU" b="1" spc="-73" dirty="0" smtClean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 </a:t>
            </a:r>
            <a:r>
              <a:rPr lang="ru-RU" b="1" dirty="0" smtClean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поступают</a:t>
            </a:r>
            <a:r>
              <a:rPr lang="ru-RU" b="1" spc="-73" dirty="0" smtClean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 </a:t>
            </a:r>
            <a:r>
              <a:rPr lang="ru-RU" b="1" spc="-13" dirty="0" smtClean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быстро </a:t>
            </a:r>
            <a:r>
              <a:rPr lang="ru-RU" b="1" dirty="0" smtClean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и</a:t>
            </a:r>
            <a:r>
              <a:rPr lang="ru-RU" b="1" spc="-73" dirty="0" smtClean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 </a:t>
            </a:r>
            <a:r>
              <a:rPr lang="ru-RU" b="1" dirty="0" smtClean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в</a:t>
            </a:r>
            <a:r>
              <a:rPr lang="ru-RU" b="1" spc="-73" dirty="0" smtClean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 </a:t>
            </a:r>
            <a:r>
              <a:rPr lang="ru-RU" b="1" dirty="0" smtClean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полном</a:t>
            </a:r>
            <a:r>
              <a:rPr lang="ru-RU" b="1" spc="-73" dirty="0" smtClean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 </a:t>
            </a:r>
            <a:r>
              <a:rPr lang="ru-RU" b="1" dirty="0" smtClean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объеме,</a:t>
            </a:r>
            <a:r>
              <a:rPr lang="ru-RU" b="1" spc="-53" dirty="0" smtClean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 </a:t>
            </a:r>
            <a:br>
              <a:rPr lang="ru-RU" b="1" spc="-53" dirty="0" smtClean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</a:br>
            <a:r>
              <a:rPr lang="ru-RU" dirty="0" smtClean="0">
                <a:latin typeface="Museo Sans Cyrl 300" panose="02000000000000000000" pitchFamily="2" charset="-52"/>
              </a:rPr>
              <a:t>есть</a:t>
            </a:r>
            <a:r>
              <a:rPr lang="ru-RU" spc="-40" dirty="0" smtClean="0">
                <a:latin typeface="Museo Sans Cyrl 300" panose="02000000000000000000" pitchFamily="2" charset="-52"/>
              </a:rPr>
              <a:t> </a:t>
            </a:r>
            <a:r>
              <a:rPr lang="ru-RU" spc="-33" dirty="0" smtClean="0">
                <a:latin typeface="Museo Sans Cyrl 300" panose="02000000000000000000" pitchFamily="2" charset="-52"/>
              </a:rPr>
              <a:t>возможность</a:t>
            </a:r>
            <a:r>
              <a:rPr lang="ru-RU" spc="-47" dirty="0" smtClean="0">
                <a:latin typeface="Museo Sans Cyrl 300" panose="02000000000000000000" pitchFamily="2" charset="-52"/>
              </a:rPr>
              <a:t> </a:t>
            </a:r>
            <a:r>
              <a:rPr lang="ru-RU" spc="-13" dirty="0" smtClean="0">
                <a:latin typeface="Museo Sans Cyrl 300" panose="02000000000000000000" pitchFamily="2" charset="-52"/>
              </a:rPr>
              <a:t>оперативной </a:t>
            </a:r>
            <a:r>
              <a:rPr lang="ru-RU" dirty="0" smtClean="0">
                <a:latin typeface="Museo Sans Cyrl 300" panose="02000000000000000000" pitchFamily="2" charset="-52"/>
              </a:rPr>
              <a:t>и</a:t>
            </a:r>
            <a:r>
              <a:rPr lang="ru-RU" spc="-47" dirty="0" smtClean="0">
                <a:latin typeface="Museo Sans Cyrl 300" panose="02000000000000000000" pitchFamily="2" charset="-52"/>
              </a:rPr>
              <a:t> </a:t>
            </a:r>
            <a:r>
              <a:rPr lang="ru-RU" dirty="0" smtClean="0">
                <a:latin typeface="Museo Sans Cyrl 300" panose="02000000000000000000" pitchFamily="2" charset="-52"/>
              </a:rPr>
              <a:t>точной</a:t>
            </a:r>
            <a:r>
              <a:rPr lang="ru-RU" spc="-47" dirty="0" smtClean="0">
                <a:latin typeface="Museo Sans Cyrl 300" panose="02000000000000000000" pitchFamily="2" charset="-52"/>
              </a:rPr>
              <a:t> </a:t>
            </a:r>
            <a:r>
              <a:rPr lang="ru-RU" spc="-27" dirty="0" smtClean="0">
                <a:latin typeface="Museo Sans Cyrl 300" panose="02000000000000000000" pitchFamily="2" charset="-52"/>
              </a:rPr>
              <a:t>перенастройки</a:t>
            </a:r>
            <a:r>
              <a:rPr lang="ru-RU" spc="-47" dirty="0" smtClean="0">
                <a:latin typeface="Museo Sans Cyrl 300" panose="02000000000000000000" pitchFamily="2" charset="-52"/>
              </a:rPr>
              <a:t> </a:t>
            </a:r>
            <a:r>
              <a:rPr lang="ru-RU" spc="-13" dirty="0" smtClean="0">
                <a:latin typeface="Museo Sans Cyrl 300" panose="02000000000000000000" pitchFamily="2" charset="-52"/>
              </a:rPr>
              <a:t>фильтров.</a:t>
            </a:r>
          </a:p>
          <a:p>
            <a:pPr marL="16933" marR="1616246">
              <a:spcBef>
                <a:spcPts val="1333"/>
              </a:spcBef>
            </a:pPr>
            <a:r>
              <a:rPr lang="ru-RU" spc="-33" dirty="0" smtClean="0">
                <a:latin typeface="Museo Sans Cyrl 300" panose="02000000000000000000" pitchFamily="2" charset="-52"/>
              </a:rPr>
              <a:t>Команда</a:t>
            </a:r>
            <a:r>
              <a:rPr lang="ru-RU" spc="-60" dirty="0" smtClean="0">
                <a:latin typeface="Museo Sans Cyrl 300" panose="02000000000000000000" pitchFamily="2" charset="-52"/>
              </a:rPr>
              <a:t> </a:t>
            </a:r>
            <a:r>
              <a:rPr lang="ru-RU" spc="-27" dirty="0" smtClean="0">
                <a:latin typeface="Museo Sans Cyrl 300" panose="02000000000000000000" pitchFamily="2" charset="-52"/>
              </a:rPr>
              <a:t>всегда</a:t>
            </a:r>
            <a:r>
              <a:rPr lang="ru-RU" spc="-60" dirty="0" smtClean="0">
                <a:latin typeface="Museo Sans Cyrl 300" panose="02000000000000000000" pitchFamily="2" charset="-52"/>
              </a:rPr>
              <a:t> </a:t>
            </a:r>
            <a:r>
              <a:rPr lang="ru-RU" dirty="0" smtClean="0">
                <a:latin typeface="Museo Sans Cyrl 300" panose="02000000000000000000" pitchFamily="2" charset="-52"/>
              </a:rPr>
              <a:t>на</a:t>
            </a:r>
            <a:r>
              <a:rPr lang="ru-RU" spc="-60" dirty="0" smtClean="0">
                <a:latin typeface="Museo Sans Cyrl 300" panose="02000000000000000000" pitchFamily="2" charset="-52"/>
              </a:rPr>
              <a:t> </a:t>
            </a:r>
            <a:r>
              <a:rPr lang="ru-RU" spc="-13" dirty="0" smtClean="0">
                <a:latin typeface="Museo Sans Cyrl 300" panose="02000000000000000000" pitchFamily="2" charset="-52"/>
              </a:rPr>
              <a:t>связи,</a:t>
            </a:r>
            <a:r>
              <a:rPr lang="ru-RU" spc="-60" dirty="0" smtClean="0">
                <a:latin typeface="Museo Sans Cyrl 300" panose="02000000000000000000" pitchFamily="2" charset="-52"/>
              </a:rPr>
              <a:t> </a:t>
            </a:r>
            <a:r>
              <a:rPr lang="ru-RU" spc="-13" dirty="0" smtClean="0">
                <a:latin typeface="Museo Sans Cyrl 300" panose="02000000000000000000" pitchFamily="2" charset="-52"/>
              </a:rPr>
              <a:t>готова</a:t>
            </a:r>
            <a:r>
              <a:rPr lang="ru-RU" spc="-60" dirty="0">
                <a:latin typeface="Museo Sans Cyrl 300" panose="02000000000000000000" pitchFamily="2" charset="-52"/>
              </a:rPr>
              <a:t> </a:t>
            </a:r>
            <a:r>
              <a:rPr lang="ru-RU" spc="-13" dirty="0" smtClean="0">
                <a:latin typeface="Museo Sans Cyrl 300" panose="02000000000000000000" pitchFamily="2" charset="-52"/>
              </a:rPr>
              <a:t>помочь </a:t>
            </a:r>
            <a:r>
              <a:rPr lang="ru-RU" dirty="0" smtClean="0">
                <a:latin typeface="Museo Sans Cyrl 300" panose="02000000000000000000" pitchFamily="2" charset="-52"/>
              </a:rPr>
              <a:t>с</a:t>
            </a:r>
            <a:r>
              <a:rPr lang="ru-RU" spc="-40" dirty="0" smtClean="0">
                <a:latin typeface="Museo Sans Cyrl 300" panose="02000000000000000000" pitchFamily="2" charset="-52"/>
              </a:rPr>
              <a:t> </a:t>
            </a:r>
            <a:r>
              <a:rPr lang="ru-RU" dirty="0" smtClean="0">
                <a:latin typeface="Museo Sans Cyrl 300" panose="02000000000000000000" pitchFamily="2" charset="-52"/>
              </a:rPr>
              <a:t>любыми</a:t>
            </a:r>
            <a:r>
              <a:rPr lang="ru-RU" spc="-40" dirty="0" smtClean="0">
                <a:latin typeface="Museo Sans Cyrl 300" panose="02000000000000000000" pitchFamily="2" charset="-52"/>
              </a:rPr>
              <a:t> </a:t>
            </a:r>
            <a:r>
              <a:rPr lang="ru-RU" spc="-13" dirty="0" smtClean="0">
                <a:latin typeface="Museo Sans Cyrl 300" panose="02000000000000000000" pitchFamily="2" charset="-52"/>
              </a:rPr>
              <a:t>запросами.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86600" y="5943600"/>
            <a:ext cx="28312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2" charset="-52"/>
              </a:rPr>
              <a:t>Команда «МегаФона»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2" charset="-52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1" r="80458"/>
          <a:stretch/>
        </p:blipFill>
        <p:spPr>
          <a:xfrm>
            <a:off x="6553200" y="5791200"/>
            <a:ext cx="533400" cy="475029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533398" y="2514600"/>
            <a:ext cx="4710675" cy="87374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126997">
              <a:spcBef>
                <a:spcPts val="133"/>
              </a:spcBef>
            </a:pPr>
            <a:r>
              <a:rPr lang="ru-RU" b="1" dirty="0" smtClean="0">
                <a:latin typeface="Museo Sans Cyrl 300" panose="02000000000000000000" pitchFamily="2" charset="-52"/>
                <a:cs typeface="Microsoft Sans Serif"/>
              </a:rPr>
              <a:t>100+ компаний </a:t>
            </a:r>
            <a:r>
              <a:rPr lang="ru-RU" b="1" smtClean="0">
                <a:latin typeface="Museo Sans Cyrl 300" panose="02000000000000000000" pitchFamily="2" charset="-52"/>
                <a:cs typeface="Microsoft Sans Serif"/>
              </a:rPr>
              <a:t>уже </a:t>
            </a:r>
            <a:r>
              <a:rPr lang="ru-RU" b="1" smtClean="0">
                <a:latin typeface="Museo Sans Cyrl 300" panose="02000000000000000000" pitchFamily="2" charset="-52"/>
                <a:cs typeface="Microsoft Sans Serif"/>
              </a:rPr>
              <a:t>используют </a:t>
            </a:r>
            <a:r>
              <a:rPr lang="en-US" b="1" dirty="0" smtClean="0">
                <a:latin typeface="Museo Sans Cyrl 300" panose="02000000000000000000" pitchFamily="2" charset="-52"/>
                <a:cs typeface="Microsoft Sans Serif"/>
              </a:rPr>
              <a:t>API</a:t>
            </a:r>
            <a:r>
              <a:rPr lang="ru-RU" b="1" dirty="0" smtClean="0">
                <a:latin typeface="Museo Sans Cyrl 300" panose="02000000000000000000" pitchFamily="2" charset="-52"/>
                <a:cs typeface="Microsoft Sans Serif"/>
              </a:rPr>
              <a:t>:</a:t>
            </a:r>
          </a:p>
          <a:p>
            <a:pPr marL="16933" marR="126997">
              <a:spcBef>
                <a:spcPts val="133"/>
              </a:spcBef>
            </a:pPr>
            <a:endParaRPr lang="ru-RU" b="1" dirty="0">
              <a:latin typeface="Museo Sans Cyrl 300" panose="02000000000000000000" pitchFamily="2" charset="-52"/>
              <a:cs typeface="Microsoft Sans Serif"/>
            </a:endParaRPr>
          </a:p>
          <a:p>
            <a:pPr marL="16933" marR="126997">
              <a:spcBef>
                <a:spcPts val="133"/>
              </a:spcBef>
            </a:pPr>
            <a:endParaRPr dirty="0">
              <a:latin typeface="Museo Sans Cyrl 300" panose="02000000000000000000" pitchFamily="2" charset="-52"/>
              <a:cs typeface="Microsoft Sans Serif"/>
            </a:endParaRPr>
          </a:p>
        </p:txBody>
      </p:sp>
      <p:sp>
        <p:nvSpPr>
          <p:cNvPr id="21" name="object 3"/>
          <p:cNvSpPr txBox="1"/>
          <p:nvPr/>
        </p:nvSpPr>
        <p:spPr>
          <a:xfrm>
            <a:off x="228600" y="2928419"/>
            <a:ext cx="4939276" cy="391560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126997">
              <a:spcBef>
                <a:spcPts val="133"/>
              </a:spcBef>
            </a:pPr>
            <a:r>
              <a:rPr lang="ru-RU" sz="1200" dirty="0" smtClean="0">
                <a:latin typeface="Museo Sans Cyrl 300" panose="02000000000000000000" pitchFamily="2" charset="-52"/>
                <a:cs typeface="Microsoft Sans Serif"/>
              </a:rPr>
              <a:t>топ 10 </a:t>
            </a:r>
            <a:r>
              <a:rPr lang="ru-RU" sz="1200" b="1" dirty="0" smtClean="0">
                <a:latin typeface="Museo Sans Cyrl 300" panose="02000000000000000000" pitchFamily="2" charset="-52"/>
                <a:cs typeface="Microsoft Sans Serif"/>
              </a:rPr>
              <a:t>банков России     </a:t>
            </a:r>
            <a:r>
              <a:rPr lang="ru-RU" sz="1200" dirty="0" smtClean="0">
                <a:latin typeface="Museo Sans Cyrl 300" panose="02000000000000000000" pitchFamily="2" charset="-52"/>
                <a:cs typeface="Microsoft Sans Serif"/>
              </a:rPr>
              <a:t>2 ведущие </a:t>
            </a:r>
            <a:r>
              <a:rPr lang="ru-RU" sz="1200" b="1" dirty="0" smtClean="0">
                <a:latin typeface="Museo Sans Cyrl 300" panose="02000000000000000000" pitchFamily="2" charset="-52"/>
                <a:cs typeface="Microsoft Sans Serif"/>
              </a:rPr>
              <a:t>продуктовые сети</a:t>
            </a:r>
          </a:p>
          <a:p>
            <a:pPr marL="16933" marR="126997">
              <a:spcBef>
                <a:spcPts val="133"/>
              </a:spcBef>
            </a:pPr>
            <a:endParaRPr lang="ru-RU" sz="1200" b="1" dirty="0">
              <a:latin typeface="Museo Sans Cyrl 300" panose="02000000000000000000" pitchFamily="2" charset="-52"/>
              <a:cs typeface="Microsoft Sans Serif"/>
            </a:endParaRPr>
          </a:p>
          <a:p>
            <a:pPr marL="16933" marR="126997">
              <a:spcBef>
                <a:spcPts val="133"/>
              </a:spcBef>
            </a:pPr>
            <a:r>
              <a:rPr lang="ru-RU" sz="1200" dirty="0">
                <a:latin typeface="Museo Sans Cyrl 300" panose="02000000000000000000" pitchFamily="2" charset="-52"/>
                <a:cs typeface="Microsoft Sans Serif"/>
              </a:rPr>
              <a:t>л</a:t>
            </a:r>
            <a:r>
              <a:rPr lang="ru-RU" sz="1200" dirty="0" smtClean="0">
                <a:latin typeface="Museo Sans Cyrl 300" panose="02000000000000000000" pitchFamily="2" charset="-52"/>
                <a:cs typeface="Microsoft Sans Serif"/>
              </a:rPr>
              <a:t>идеры </a:t>
            </a:r>
            <a:r>
              <a:rPr lang="ru-RU" sz="1200" b="1" dirty="0" smtClean="0">
                <a:latin typeface="Museo Sans Cyrl 300" panose="02000000000000000000" pitchFamily="2" charset="-52"/>
                <a:cs typeface="Microsoft Sans Serif"/>
              </a:rPr>
              <a:t>нефтегазовой отрасли     </a:t>
            </a:r>
            <a:r>
              <a:rPr lang="ru-RU" sz="1200" dirty="0" smtClean="0">
                <a:latin typeface="Museo Sans Cyrl 300" panose="02000000000000000000" pitchFamily="2" charset="-52"/>
                <a:cs typeface="Microsoft Sans Serif"/>
              </a:rPr>
              <a:t>6 крупнейших </a:t>
            </a:r>
            <a:r>
              <a:rPr lang="en-US" sz="1200" b="1" dirty="0" smtClean="0">
                <a:latin typeface="Museo Sans Cyrl 300" panose="02000000000000000000" pitchFamily="2" charset="-52"/>
                <a:cs typeface="Microsoft Sans Serif"/>
              </a:rPr>
              <a:t>FMCG </a:t>
            </a:r>
            <a:r>
              <a:rPr lang="ru-RU" sz="1200" b="1" dirty="0" smtClean="0">
                <a:latin typeface="Museo Sans Cyrl 300" panose="02000000000000000000" pitchFamily="2" charset="-52"/>
                <a:cs typeface="Microsoft Sans Serif"/>
              </a:rPr>
              <a:t>брендов  </a:t>
            </a:r>
          </a:p>
          <a:p>
            <a:pPr marL="16933" marR="126997">
              <a:spcBef>
                <a:spcPts val="133"/>
              </a:spcBef>
            </a:pPr>
            <a:endParaRPr lang="ru-RU" sz="1200" dirty="0">
              <a:latin typeface="Museo Sans Cyrl 300" panose="02000000000000000000" pitchFamily="2" charset="-52"/>
              <a:cs typeface="Microsoft Sans Serif"/>
            </a:endParaRPr>
          </a:p>
          <a:p>
            <a:pPr marL="16933" marR="126997">
              <a:spcBef>
                <a:spcPts val="133"/>
              </a:spcBef>
            </a:pPr>
            <a:r>
              <a:rPr lang="ru-RU" sz="1200" dirty="0" smtClean="0">
                <a:latin typeface="Museo Sans Cyrl 300" panose="02000000000000000000" pitchFamily="2" charset="-52"/>
                <a:cs typeface="Microsoft Sans Serif"/>
              </a:rPr>
              <a:t>крупнейшие </a:t>
            </a:r>
            <a:r>
              <a:rPr lang="ru-RU" sz="1200" b="1" dirty="0" smtClean="0">
                <a:latin typeface="Museo Sans Cyrl 300" panose="02000000000000000000" pitchFamily="2" charset="-52"/>
                <a:cs typeface="Microsoft Sans Serif"/>
              </a:rPr>
              <a:t>аптечные сети и производители лекарств</a:t>
            </a:r>
          </a:p>
          <a:p>
            <a:pPr marL="16933" marR="126997">
              <a:spcBef>
                <a:spcPts val="133"/>
              </a:spcBef>
            </a:pPr>
            <a:endParaRPr lang="ru-RU" sz="1200" dirty="0">
              <a:latin typeface="Museo Sans Cyrl 300" panose="02000000000000000000" pitchFamily="2" charset="-52"/>
              <a:cs typeface="Microsoft Sans Serif"/>
            </a:endParaRPr>
          </a:p>
          <a:p>
            <a:pPr marL="16933" marR="126997">
              <a:spcBef>
                <a:spcPts val="133"/>
              </a:spcBef>
            </a:pPr>
            <a:r>
              <a:rPr lang="ru-RU" sz="1200" dirty="0" smtClean="0">
                <a:latin typeface="Museo Sans Cyrl 300" panose="02000000000000000000" pitchFamily="2" charset="-52"/>
                <a:cs typeface="Microsoft Sans Serif"/>
              </a:rPr>
              <a:t>7 из 8 самых прибыльных компаний в России в </a:t>
            </a:r>
            <a:r>
              <a:rPr lang="ru-RU" sz="1200" b="1" dirty="0" smtClean="0">
                <a:latin typeface="Museo Sans Cyrl 300" panose="02000000000000000000" pitchFamily="2" charset="-52"/>
                <a:cs typeface="Microsoft Sans Serif"/>
              </a:rPr>
              <a:t>добыче и металлургии</a:t>
            </a:r>
          </a:p>
          <a:p>
            <a:pPr marL="16933" marR="126997">
              <a:spcBef>
                <a:spcPts val="133"/>
              </a:spcBef>
            </a:pPr>
            <a:endParaRPr lang="ru-RU" sz="1200" dirty="0">
              <a:latin typeface="Museo Sans Cyrl 300" panose="02000000000000000000" pitchFamily="2" charset="-52"/>
              <a:cs typeface="Microsoft Sans Serif"/>
            </a:endParaRPr>
          </a:p>
          <a:p>
            <a:pPr marL="16933" marR="126997">
              <a:spcBef>
                <a:spcPts val="133"/>
              </a:spcBef>
            </a:pPr>
            <a:r>
              <a:rPr lang="ru-RU" sz="1200" dirty="0">
                <a:latin typeface="Museo Sans Cyrl 300" panose="02000000000000000000" pitchFamily="2" charset="-52"/>
                <a:cs typeface="Microsoft Sans Serif"/>
              </a:rPr>
              <a:t>т</a:t>
            </a:r>
            <a:r>
              <a:rPr lang="ru-RU" sz="1200" dirty="0" smtClean="0">
                <a:latin typeface="Museo Sans Cyrl 300" panose="02000000000000000000" pitchFamily="2" charset="-52"/>
                <a:cs typeface="Microsoft Sans Serif"/>
              </a:rPr>
              <a:t>оп 3 </a:t>
            </a:r>
            <a:r>
              <a:rPr lang="ru-RU" sz="1200" b="1" dirty="0" smtClean="0">
                <a:latin typeface="Museo Sans Cyrl 300" panose="02000000000000000000" pitchFamily="2" charset="-52"/>
                <a:cs typeface="Microsoft Sans Serif"/>
              </a:rPr>
              <a:t>мобильных операторов </a:t>
            </a:r>
            <a:r>
              <a:rPr lang="ru-RU" sz="1200" dirty="0" smtClean="0">
                <a:latin typeface="Museo Sans Cyrl 300" panose="02000000000000000000" pitchFamily="2" charset="-52"/>
                <a:cs typeface="Microsoft Sans Serif"/>
              </a:rPr>
              <a:t>и другие телекоммуникационные компании</a:t>
            </a:r>
          </a:p>
          <a:p>
            <a:pPr marL="16933" marR="126997">
              <a:spcBef>
                <a:spcPts val="133"/>
              </a:spcBef>
            </a:pPr>
            <a:endParaRPr lang="ru-RU" sz="1200" dirty="0">
              <a:latin typeface="Museo Sans Cyrl 300" panose="02000000000000000000" pitchFamily="2" charset="-52"/>
              <a:cs typeface="Microsoft Sans Serif"/>
            </a:endParaRPr>
          </a:p>
          <a:p>
            <a:pPr marL="16933" marR="126997">
              <a:spcBef>
                <a:spcPts val="133"/>
              </a:spcBef>
            </a:pPr>
            <a:r>
              <a:rPr lang="ru-RU" sz="1200" dirty="0">
                <a:latin typeface="Museo Sans Cyrl 300" panose="02000000000000000000" pitchFamily="2" charset="-52"/>
                <a:cs typeface="Microsoft Sans Serif"/>
              </a:rPr>
              <a:t>л</a:t>
            </a:r>
            <a:r>
              <a:rPr lang="ru-RU" sz="1200" dirty="0" smtClean="0">
                <a:latin typeface="Museo Sans Cyrl 300" panose="02000000000000000000" pitchFamily="2" charset="-52"/>
                <a:cs typeface="Microsoft Sans Serif"/>
              </a:rPr>
              <a:t>идеры </a:t>
            </a:r>
            <a:r>
              <a:rPr lang="ru-RU" sz="1200" b="1" dirty="0" smtClean="0">
                <a:latin typeface="Museo Sans Cyrl 300" panose="02000000000000000000" pitchFamily="2" charset="-52"/>
                <a:cs typeface="Microsoft Sans Serif"/>
              </a:rPr>
              <a:t>ж/д, авиа- и морских перевозок</a:t>
            </a:r>
          </a:p>
          <a:p>
            <a:pPr marL="16933" marR="126997">
              <a:spcBef>
                <a:spcPts val="133"/>
              </a:spcBef>
            </a:pPr>
            <a:endParaRPr lang="ru-RU" sz="1200" b="1" dirty="0" smtClean="0">
              <a:latin typeface="Museo Sans Cyrl 300" panose="02000000000000000000" pitchFamily="2" charset="-52"/>
              <a:cs typeface="Microsoft Sans Serif"/>
            </a:endParaRPr>
          </a:p>
          <a:p>
            <a:pPr marL="16933" marR="126997">
              <a:spcBef>
                <a:spcPts val="133"/>
              </a:spcBef>
            </a:pPr>
            <a:r>
              <a:rPr lang="ru-RU" sz="1200" b="1" dirty="0">
                <a:latin typeface="Museo Sans Cyrl 300" panose="02000000000000000000" pitchFamily="2" charset="-52"/>
                <a:cs typeface="Microsoft Sans Serif"/>
              </a:rPr>
              <a:t>а</a:t>
            </a:r>
            <a:r>
              <a:rPr lang="ru-RU" sz="1200" b="1" dirty="0" smtClean="0">
                <a:latin typeface="Museo Sans Cyrl 300" panose="02000000000000000000" pitchFamily="2" charset="-52"/>
                <a:cs typeface="Microsoft Sans Serif"/>
              </a:rPr>
              <a:t>эропорты</a:t>
            </a:r>
            <a:r>
              <a:rPr lang="ru-RU" sz="1200" dirty="0" smtClean="0">
                <a:latin typeface="Museo Sans Cyrl 300" panose="02000000000000000000" pitchFamily="2" charset="-52"/>
                <a:cs typeface="Microsoft Sans Serif"/>
              </a:rPr>
              <a:t> Москвы, СПБ и регионов</a:t>
            </a:r>
            <a:endParaRPr lang="ru-RU" sz="1200" dirty="0">
              <a:latin typeface="Museo Sans Cyrl 300" panose="02000000000000000000" pitchFamily="2" charset="-52"/>
              <a:cs typeface="Microsoft Sans Serif"/>
            </a:endParaRPr>
          </a:p>
          <a:p>
            <a:pPr marL="16933" marR="126997">
              <a:spcBef>
                <a:spcPts val="133"/>
              </a:spcBef>
            </a:pPr>
            <a:endParaRPr lang="ru-RU" sz="1200" b="1" dirty="0" smtClean="0">
              <a:latin typeface="Museo Sans Cyrl 300" panose="02000000000000000000" pitchFamily="2" charset="-52"/>
              <a:cs typeface="Microsoft Sans Serif"/>
            </a:endParaRPr>
          </a:p>
          <a:p>
            <a:pPr marL="16933" marR="126997">
              <a:spcBef>
                <a:spcPts val="133"/>
              </a:spcBef>
            </a:pPr>
            <a:r>
              <a:rPr lang="ru-RU" sz="1200" dirty="0" smtClean="0">
                <a:latin typeface="Museo Sans Cyrl 300" panose="02000000000000000000" pitchFamily="2" charset="-52"/>
                <a:cs typeface="Microsoft Sans Serif"/>
              </a:rPr>
              <a:t>2 самых крупных </a:t>
            </a:r>
            <a:r>
              <a:rPr lang="ru-RU" sz="1200" b="1" dirty="0" err="1" smtClean="0">
                <a:latin typeface="Museo Sans Cyrl 300" panose="02000000000000000000" pitchFamily="2" charset="-52"/>
                <a:cs typeface="Microsoft Sans Serif"/>
              </a:rPr>
              <a:t>маркетплейса</a:t>
            </a:r>
            <a:r>
              <a:rPr lang="ru-RU" sz="1200" b="1" dirty="0" smtClean="0"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ru-RU" sz="1200" dirty="0" smtClean="0">
                <a:latin typeface="Museo Sans Cyrl 300" panose="02000000000000000000" pitchFamily="2" charset="-52"/>
                <a:cs typeface="Microsoft Sans Serif"/>
              </a:rPr>
              <a:t>России и ведущие компании рынка </a:t>
            </a:r>
            <a:r>
              <a:rPr lang="en-US" sz="1200" b="1" dirty="0" smtClean="0">
                <a:latin typeface="Museo Sans Cyrl 300" panose="02000000000000000000" pitchFamily="2" charset="-52"/>
                <a:cs typeface="Microsoft Sans Serif"/>
              </a:rPr>
              <a:t>e-commerce</a:t>
            </a:r>
            <a:r>
              <a:rPr lang="ru-RU" sz="1200" b="1" dirty="0" smtClean="0">
                <a:latin typeface="Museo Sans Cyrl 300" panose="02000000000000000000" pitchFamily="2" charset="-52"/>
                <a:cs typeface="Microsoft Sans Serif"/>
              </a:rPr>
              <a:t> </a:t>
            </a:r>
          </a:p>
          <a:p>
            <a:pPr marL="16933" marR="126997">
              <a:spcBef>
                <a:spcPts val="133"/>
              </a:spcBef>
            </a:pPr>
            <a:endParaRPr lang="ru-RU" sz="1200" dirty="0">
              <a:latin typeface="Museo Sans Cyrl 300" panose="02000000000000000000" pitchFamily="2" charset="-52"/>
              <a:cs typeface="Microsoft Sans Serif"/>
            </a:endParaRPr>
          </a:p>
          <a:p>
            <a:pPr marL="16933" marR="126997">
              <a:spcBef>
                <a:spcPts val="133"/>
              </a:spcBef>
            </a:pPr>
            <a:endParaRPr sz="1200" dirty="0">
              <a:latin typeface="Museo Sans Cyrl 300" panose="02000000000000000000" pitchFamily="2" charset="-52"/>
              <a:cs typeface="Microsoft Sans Serif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2400" y="2895600"/>
            <a:ext cx="1752600" cy="271981"/>
          </a:xfrm>
          <a:prstGeom prst="roundRect">
            <a:avLst/>
          </a:prstGeom>
          <a:noFill/>
          <a:ln w="6350">
            <a:solidFill>
              <a:srgbClr val="16A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927860" y="2895599"/>
            <a:ext cx="2263140" cy="271981"/>
          </a:xfrm>
          <a:prstGeom prst="roundRect">
            <a:avLst/>
          </a:prstGeom>
          <a:noFill/>
          <a:ln w="6350">
            <a:solidFill>
              <a:srgbClr val="16A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2400" y="3293009"/>
            <a:ext cx="2346961" cy="271981"/>
          </a:xfrm>
          <a:prstGeom prst="roundRect">
            <a:avLst/>
          </a:prstGeom>
          <a:noFill/>
          <a:ln w="6350">
            <a:solidFill>
              <a:srgbClr val="16A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75560" y="3293009"/>
            <a:ext cx="2301240" cy="271981"/>
          </a:xfrm>
          <a:prstGeom prst="roundRect">
            <a:avLst/>
          </a:prstGeom>
          <a:noFill/>
          <a:ln w="6350">
            <a:solidFill>
              <a:srgbClr val="16A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2400" y="3690419"/>
            <a:ext cx="4099562" cy="271981"/>
          </a:xfrm>
          <a:prstGeom prst="roundRect">
            <a:avLst/>
          </a:prstGeom>
          <a:noFill/>
          <a:ln w="6350">
            <a:solidFill>
              <a:srgbClr val="16A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52400" y="4071419"/>
            <a:ext cx="4251962" cy="500581"/>
          </a:xfrm>
          <a:prstGeom prst="roundRect">
            <a:avLst/>
          </a:prstGeom>
          <a:noFill/>
          <a:ln w="6350">
            <a:solidFill>
              <a:srgbClr val="16A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52400" y="4645258"/>
            <a:ext cx="4800600" cy="468487"/>
          </a:xfrm>
          <a:prstGeom prst="roundRect">
            <a:avLst/>
          </a:prstGeom>
          <a:noFill/>
          <a:ln w="6350">
            <a:solidFill>
              <a:srgbClr val="16A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2400" y="5219315"/>
            <a:ext cx="3032005" cy="271981"/>
          </a:xfrm>
          <a:prstGeom prst="roundRect">
            <a:avLst/>
          </a:prstGeom>
          <a:noFill/>
          <a:ln w="6350">
            <a:solidFill>
              <a:srgbClr val="16A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52400" y="5638800"/>
            <a:ext cx="2804162" cy="271981"/>
          </a:xfrm>
          <a:prstGeom prst="roundRect">
            <a:avLst/>
          </a:prstGeom>
          <a:noFill/>
          <a:ln w="6350">
            <a:solidFill>
              <a:srgbClr val="16A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2400" y="6016351"/>
            <a:ext cx="4556762" cy="436175"/>
          </a:xfrm>
          <a:prstGeom prst="roundRect">
            <a:avLst/>
          </a:prstGeom>
          <a:noFill/>
          <a:ln w="6350">
            <a:solidFill>
              <a:srgbClr val="16A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57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gradFill flip="none" rotWithShape="1">
            <a:gsLst>
              <a:gs pos="99632">
                <a:srgbClr val="18739B"/>
              </a:gs>
              <a:gs pos="86000">
                <a:srgbClr val="16ACEA"/>
              </a:gs>
              <a:gs pos="70000">
                <a:srgbClr val="B9E6F9"/>
              </a:gs>
              <a:gs pos="0">
                <a:srgbClr val="2EB5EC"/>
              </a:gs>
              <a:gs pos="17000">
                <a:srgbClr val="B9E6F9"/>
              </a:gs>
            </a:gsLst>
            <a:lin ang="189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533400" y="3268193"/>
            <a:ext cx="7299960" cy="69420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333" b="1" i="0">
                <a:solidFill>
                  <a:srgbClr val="1A314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 marR="6773">
              <a:spcBef>
                <a:spcPts val="133"/>
              </a:spcBef>
            </a:pPr>
            <a:r>
              <a:rPr lang="ru-RU" sz="4400" spc="-1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Хотите попробовать?</a:t>
            </a:r>
            <a:endParaRPr lang="ru-RU" sz="4400" dirty="0">
              <a:solidFill>
                <a:schemeClr val="tx1">
                  <a:lumMod val="85000"/>
                  <a:lumOff val="15000"/>
                </a:schemeClr>
              </a:solidFill>
              <a:latin typeface="Museo Sans Cyrl 500" panose="02000000000000000000" pitchFamily="2" charset="-52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533400" y="4572000"/>
            <a:ext cx="9800658" cy="8916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Напишите нам:</a:t>
            </a:r>
            <a:r>
              <a:rPr lang="ru-RU" sz="2800" b="1" dirty="0">
                <a:solidFill>
                  <a:srgbClr val="16ABEA"/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ru-RU" sz="2800" b="1" dirty="0" smtClean="0">
                <a:solidFill>
                  <a:srgbClr val="16ABEA"/>
                </a:solidFill>
                <a:latin typeface="Museo Sans Cyrl 300" panose="02000000000000000000" pitchFamily="2" charset="-52"/>
                <a:cs typeface="Microsoft Sans Serif"/>
              </a:rPr>
              <a:t>sales@scan-interfax.ru</a:t>
            </a:r>
          </a:p>
          <a:p>
            <a:pPr marL="16933">
              <a:spcBef>
                <a:spcPts val="133"/>
              </a:spcBef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Узнайте больше:</a:t>
            </a:r>
            <a:r>
              <a:rPr lang="ru-RU" sz="2800" b="1" dirty="0">
                <a:solidFill>
                  <a:srgbClr val="16ABEA"/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ru-RU" sz="2800" b="1" dirty="0" smtClean="0">
                <a:solidFill>
                  <a:srgbClr val="16ABEA"/>
                </a:solidFill>
                <a:latin typeface="Museo Sans Cyrl 300" panose="02000000000000000000" pitchFamily="2" charset="-52"/>
                <a:cs typeface="Microsoft Sans Serif"/>
              </a:rPr>
              <a:t>scan-interfax.ru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533400" y="476334"/>
            <a:ext cx="4666524" cy="1200066"/>
            <a:chOff x="457196" y="457296"/>
            <a:chExt cx="4666524" cy="1200066"/>
          </a:xfrm>
        </p:grpSpPr>
        <p:pic>
          <p:nvPicPr>
            <p:cNvPr id="16" name="bg object 65">
              <a:extLst>
                <a:ext uri="{FF2B5EF4-FFF2-40B4-BE49-F238E27FC236}">
                  <a16:creationId xmlns:a16="http://schemas.microsoft.com/office/drawing/2014/main" id="{D3FA41C1-BDDD-4D1A-BEB5-53879F28612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6" y="457296"/>
              <a:ext cx="4666524" cy="481558"/>
            </a:xfrm>
            <a:prstGeom prst="rect">
              <a:avLst/>
            </a:prstGeom>
          </p:spPr>
        </p:pic>
        <p:sp>
          <p:nvSpPr>
            <p:cNvPr id="17" name="bg object 66">
              <a:extLst>
                <a:ext uri="{FF2B5EF4-FFF2-40B4-BE49-F238E27FC236}">
                  <a16:creationId xmlns:a16="http://schemas.microsoft.com/office/drawing/2014/main" id="{9D3D4CFF-141C-4FDC-A0FB-0887D2B16975}"/>
                </a:ext>
              </a:extLst>
            </p:cNvPr>
            <p:cNvSpPr/>
            <p:nvPr/>
          </p:nvSpPr>
          <p:spPr>
            <a:xfrm>
              <a:off x="457200" y="1143012"/>
              <a:ext cx="194310" cy="514350"/>
            </a:xfrm>
            <a:custGeom>
              <a:avLst/>
              <a:gdLst/>
              <a:ahLst/>
              <a:cxnLst/>
              <a:rect l="l" t="t" r="r" b="b"/>
              <a:pathLst>
                <a:path w="194309" h="514350">
                  <a:moveTo>
                    <a:pt x="193357" y="475818"/>
                  </a:moveTo>
                  <a:lnTo>
                    <a:pt x="0" y="475818"/>
                  </a:lnTo>
                  <a:lnTo>
                    <a:pt x="0" y="513727"/>
                  </a:lnTo>
                  <a:lnTo>
                    <a:pt x="193357" y="513727"/>
                  </a:lnTo>
                  <a:lnTo>
                    <a:pt x="193357" y="475818"/>
                  </a:lnTo>
                  <a:close/>
                </a:path>
                <a:path w="194309" h="514350">
                  <a:moveTo>
                    <a:pt x="193967" y="95161"/>
                  </a:moveTo>
                  <a:lnTo>
                    <a:pt x="186055" y="58178"/>
                  </a:lnTo>
                  <a:lnTo>
                    <a:pt x="165252" y="27927"/>
                  </a:lnTo>
                  <a:lnTo>
                    <a:pt x="134556" y="7493"/>
                  </a:lnTo>
                  <a:lnTo>
                    <a:pt x="96989" y="0"/>
                  </a:lnTo>
                  <a:lnTo>
                    <a:pt x="59067" y="7493"/>
                  </a:lnTo>
                  <a:lnTo>
                    <a:pt x="28257" y="27927"/>
                  </a:lnTo>
                  <a:lnTo>
                    <a:pt x="7569" y="58178"/>
                  </a:lnTo>
                  <a:lnTo>
                    <a:pt x="0" y="95161"/>
                  </a:lnTo>
                  <a:lnTo>
                    <a:pt x="0" y="133108"/>
                  </a:lnTo>
                  <a:lnTo>
                    <a:pt x="12103" y="182016"/>
                  </a:lnTo>
                  <a:lnTo>
                    <a:pt x="40957" y="218274"/>
                  </a:lnTo>
                  <a:lnTo>
                    <a:pt x="75412" y="247408"/>
                  </a:lnTo>
                  <a:lnTo>
                    <a:pt x="104279" y="274993"/>
                  </a:lnTo>
                  <a:lnTo>
                    <a:pt x="116382" y="306565"/>
                  </a:lnTo>
                  <a:lnTo>
                    <a:pt x="116382" y="342709"/>
                  </a:lnTo>
                  <a:lnTo>
                    <a:pt x="114884" y="350050"/>
                  </a:lnTo>
                  <a:lnTo>
                    <a:pt x="110769" y="356196"/>
                  </a:lnTo>
                  <a:lnTo>
                    <a:pt x="104622" y="360413"/>
                  </a:lnTo>
                  <a:lnTo>
                    <a:pt x="96989" y="361988"/>
                  </a:lnTo>
                  <a:lnTo>
                    <a:pt x="89344" y="360502"/>
                  </a:lnTo>
                  <a:lnTo>
                    <a:pt x="83185" y="356412"/>
                  </a:lnTo>
                  <a:lnTo>
                    <a:pt x="79082" y="350291"/>
                  </a:lnTo>
                  <a:lnTo>
                    <a:pt x="77584" y="342709"/>
                  </a:lnTo>
                  <a:lnTo>
                    <a:pt x="77584" y="285483"/>
                  </a:lnTo>
                  <a:lnTo>
                    <a:pt x="0" y="285483"/>
                  </a:lnTo>
                  <a:lnTo>
                    <a:pt x="0" y="342709"/>
                  </a:lnTo>
                  <a:lnTo>
                    <a:pt x="7569" y="379691"/>
                  </a:lnTo>
                  <a:lnTo>
                    <a:pt x="28257" y="409968"/>
                  </a:lnTo>
                  <a:lnTo>
                    <a:pt x="59067" y="430415"/>
                  </a:lnTo>
                  <a:lnTo>
                    <a:pt x="96989" y="437921"/>
                  </a:lnTo>
                  <a:lnTo>
                    <a:pt x="134645" y="430415"/>
                  </a:lnTo>
                  <a:lnTo>
                    <a:pt x="165481" y="409968"/>
                  </a:lnTo>
                  <a:lnTo>
                    <a:pt x="186309" y="379691"/>
                  </a:lnTo>
                  <a:lnTo>
                    <a:pt x="193967" y="342709"/>
                  </a:lnTo>
                  <a:lnTo>
                    <a:pt x="193967" y="304761"/>
                  </a:lnTo>
                  <a:lnTo>
                    <a:pt x="181864" y="255854"/>
                  </a:lnTo>
                  <a:lnTo>
                    <a:pt x="152996" y="219671"/>
                  </a:lnTo>
                  <a:lnTo>
                    <a:pt x="118541" y="190703"/>
                  </a:lnTo>
                  <a:lnTo>
                    <a:pt x="89687" y="163487"/>
                  </a:lnTo>
                  <a:lnTo>
                    <a:pt x="77584" y="132511"/>
                  </a:lnTo>
                  <a:lnTo>
                    <a:pt x="77584" y="95161"/>
                  </a:lnTo>
                  <a:lnTo>
                    <a:pt x="79082" y="87833"/>
                  </a:lnTo>
                  <a:lnTo>
                    <a:pt x="83185" y="81686"/>
                  </a:lnTo>
                  <a:lnTo>
                    <a:pt x="89344" y="77457"/>
                  </a:lnTo>
                  <a:lnTo>
                    <a:pt x="96989" y="75882"/>
                  </a:lnTo>
                  <a:lnTo>
                    <a:pt x="104622" y="77368"/>
                  </a:lnTo>
                  <a:lnTo>
                    <a:pt x="110769" y="81457"/>
                  </a:lnTo>
                  <a:lnTo>
                    <a:pt x="114884" y="87579"/>
                  </a:lnTo>
                  <a:lnTo>
                    <a:pt x="116382" y="95161"/>
                  </a:lnTo>
                  <a:lnTo>
                    <a:pt x="116382" y="152374"/>
                  </a:lnTo>
                  <a:lnTo>
                    <a:pt x="193967" y="152374"/>
                  </a:lnTo>
                  <a:lnTo>
                    <a:pt x="193967" y="95161"/>
                  </a:lnTo>
                  <a:close/>
                </a:path>
              </a:pathLst>
            </a:custGeom>
            <a:solidFill>
              <a:srgbClr val="2EA9E0"/>
            </a:solidFill>
          </p:spPr>
          <p:txBody>
            <a:bodyPr wrap="square" lIns="0" tIns="0" rIns="0" bIns="0" rtlCol="0"/>
            <a:lstStyle/>
            <a:p>
              <a:endParaRPr>
                <a:latin typeface="Museo Sans Cyrl 300" panose="02000000000000000000" pitchFamily="50" charset="-52"/>
              </a:endParaRPr>
            </a:p>
          </p:txBody>
        </p:sp>
        <p:sp>
          <p:nvSpPr>
            <p:cNvPr id="18" name="bg object 67">
              <a:extLst>
                <a:ext uri="{FF2B5EF4-FFF2-40B4-BE49-F238E27FC236}">
                  <a16:creationId xmlns:a16="http://schemas.microsoft.com/office/drawing/2014/main" id="{777DEA46-C18C-4E75-A4B4-8FA8B302C00A}"/>
                </a:ext>
              </a:extLst>
            </p:cNvPr>
            <p:cNvSpPr/>
            <p:nvPr/>
          </p:nvSpPr>
          <p:spPr>
            <a:xfrm>
              <a:off x="698449" y="1142999"/>
              <a:ext cx="704215" cy="438150"/>
            </a:xfrm>
            <a:custGeom>
              <a:avLst/>
              <a:gdLst/>
              <a:ahLst/>
              <a:cxnLst/>
              <a:rect l="l" t="t" r="r" b="b"/>
              <a:pathLst>
                <a:path w="704215" h="438150">
                  <a:moveTo>
                    <a:pt x="193967" y="95173"/>
                  </a:moveTo>
                  <a:lnTo>
                    <a:pt x="186309" y="58191"/>
                  </a:lnTo>
                  <a:lnTo>
                    <a:pt x="165468" y="27940"/>
                  </a:lnTo>
                  <a:lnTo>
                    <a:pt x="134632" y="7505"/>
                  </a:lnTo>
                  <a:lnTo>
                    <a:pt x="96977" y="12"/>
                  </a:lnTo>
                  <a:lnTo>
                    <a:pt x="59321" y="7505"/>
                  </a:lnTo>
                  <a:lnTo>
                    <a:pt x="28486" y="27940"/>
                  </a:lnTo>
                  <a:lnTo>
                    <a:pt x="7645" y="58191"/>
                  </a:lnTo>
                  <a:lnTo>
                    <a:pt x="0" y="95173"/>
                  </a:lnTo>
                  <a:lnTo>
                    <a:pt x="0" y="342722"/>
                  </a:lnTo>
                  <a:lnTo>
                    <a:pt x="7645" y="379704"/>
                  </a:lnTo>
                  <a:lnTo>
                    <a:pt x="28486" y="409981"/>
                  </a:lnTo>
                  <a:lnTo>
                    <a:pt x="59321" y="430428"/>
                  </a:lnTo>
                  <a:lnTo>
                    <a:pt x="96977" y="437934"/>
                  </a:lnTo>
                  <a:lnTo>
                    <a:pt x="134632" y="430428"/>
                  </a:lnTo>
                  <a:lnTo>
                    <a:pt x="165468" y="409981"/>
                  </a:lnTo>
                  <a:lnTo>
                    <a:pt x="186309" y="379704"/>
                  </a:lnTo>
                  <a:lnTo>
                    <a:pt x="193967" y="342722"/>
                  </a:lnTo>
                  <a:lnTo>
                    <a:pt x="193967" y="285496"/>
                  </a:lnTo>
                  <a:lnTo>
                    <a:pt x="116382" y="285496"/>
                  </a:lnTo>
                  <a:lnTo>
                    <a:pt x="116382" y="342722"/>
                  </a:lnTo>
                  <a:lnTo>
                    <a:pt x="114884" y="350304"/>
                  </a:lnTo>
                  <a:lnTo>
                    <a:pt x="110769" y="356412"/>
                  </a:lnTo>
                  <a:lnTo>
                    <a:pt x="104609" y="360514"/>
                  </a:lnTo>
                  <a:lnTo>
                    <a:pt x="96977" y="362000"/>
                  </a:lnTo>
                  <a:lnTo>
                    <a:pt x="89344" y="360438"/>
                  </a:lnTo>
                  <a:lnTo>
                    <a:pt x="83185" y="356209"/>
                  </a:lnTo>
                  <a:lnTo>
                    <a:pt x="79082" y="350062"/>
                  </a:lnTo>
                  <a:lnTo>
                    <a:pt x="77584" y="342722"/>
                  </a:lnTo>
                  <a:lnTo>
                    <a:pt x="77584" y="95173"/>
                  </a:lnTo>
                  <a:lnTo>
                    <a:pt x="79082" y="87591"/>
                  </a:lnTo>
                  <a:lnTo>
                    <a:pt x="83185" y="81470"/>
                  </a:lnTo>
                  <a:lnTo>
                    <a:pt x="89344" y="77381"/>
                  </a:lnTo>
                  <a:lnTo>
                    <a:pt x="96977" y="75895"/>
                  </a:lnTo>
                  <a:lnTo>
                    <a:pt x="104609" y="77470"/>
                  </a:lnTo>
                  <a:lnTo>
                    <a:pt x="110769" y="81699"/>
                  </a:lnTo>
                  <a:lnTo>
                    <a:pt x="114884" y="87845"/>
                  </a:lnTo>
                  <a:lnTo>
                    <a:pt x="116382" y="95173"/>
                  </a:lnTo>
                  <a:lnTo>
                    <a:pt x="116382" y="152387"/>
                  </a:lnTo>
                  <a:lnTo>
                    <a:pt x="193967" y="152387"/>
                  </a:lnTo>
                  <a:lnTo>
                    <a:pt x="193967" y="95173"/>
                  </a:lnTo>
                  <a:close/>
                </a:path>
                <a:path w="704215" h="438150">
                  <a:moveTo>
                    <a:pt x="452183" y="437921"/>
                  </a:moveTo>
                  <a:lnTo>
                    <a:pt x="438721" y="361988"/>
                  </a:lnTo>
                  <a:lnTo>
                    <a:pt x="425170" y="285483"/>
                  </a:lnTo>
                  <a:lnTo>
                    <a:pt x="398386" y="134315"/>
                  </a:lnTo>
                  <a:lnTo>
                    <a:pt x="374599" y="0"/>
                  </a:lnTo>
                  <a:lnTo>
                    <a:pt x="355206" y="0"/>
                  </a:lnTo>
                  <a:lnTo>
                    <a:pt x="355206" y="285483"/>
                  </a:lnTo>
                  <a:lnTo>
                    <a:pt x="316407" y="285483"/>
                  </a:lnTo>
                  <a:lnTo>
                    <a:pt x="335813" y="134315"/>
                  </a:lnTo>
                  <a:lnTo>
                    <a:pt x="355206" y="285483"/>
                  </a:lnTo>
                  <a:lnTo>
                    <a:pt x="355206" y="0"/>
                  </a:lnTo>
                  <a:lnTo>
                    <a:pt x="297014" y="0"/>
                  </a:lnTo>
                  <a:lnTo>
                    <a:pt x="220027" y="437921"/>
                  </a:lnTo>
                  <a:lnTo>
                    <a:pt x="297624" y="437921"/>
                  </a:lnTo>
                  <a:lnTo>
                    <a:pt x="307924" y="361988"/>
                  </a:lnTo>
                  <a:lnTo>
                    <a:pt x="363689" y="361988"/>
                  </a:lnTo>
                  <a:lnTo>
                    <a:pt x="374599" y="437921"/>
                  </a:lnTo>
                  <a:lnTo>
                    <a:pt x="452183" y="437921"/>
                  </a:lnTo>
                  <a:close/>
                </a:path>
                <a:path w="704215" h="438150">
                  <a:moveTo>
                    <a:pt x="703732" y="0"/>
                  </a:moveTo>
                  <a:lnTo>
                    <a:pt x="626148" y="0"/>
                  </a:lnTo>
                  <a:lnTo>
                    <a:pt x="626148" y="228269"/>
                  </a:lnTo>
                  <a:lnTo>
                    <a:pt x="567956" y="0"/>
                  </a:lnTo>
                  <a:lnTo>
                    <a:pt x="490982" y="0"/>
                  </a:lnTo>
                  <a:lnTo>
                    <a:pt x="490982" y="437921"/>
                  </a:lnTo>
                  <a:lnTo>
                    <a:pt x="567956" y="437921"/>
                  </a:lnTo>
                  <a:lnTo>
                    <a:pt x="567956" y="209600"/>
                  </a:lnTo>
                  <a:lnTo>
                    <a:pt x="626148" y="437921"/>
                  </a:lnTo>
                  <a:lnTo>
                    <a:pt x="703732" y="437921"/>
                  </a:lnTo>
                  <a:lnTo>
                    <a:pt x="703732" y="0"/>
                  </a:lnTo>
                  <a:close/>
                </a:path>
              </a:pathLst>
            </a:custGeom>
            <a:solidFill>
              <a:srgbClr val="183340"/>
            </a:solidFill>
          </p:spPr>
          <p:txBody>
            <a:bodyPr wrap="square" lIns="0" tIns="0" rIns="0" bIns="0" rtlCol="0"/>
            <a:lstStyle/>
            <a:p>
              <a:endParaRPr>
                <a:latin typeface="Museo Sans Cyrl 300" panose="02000000000000000000" pitchFamily="50" charset="-52"/>
              </a:endParaRPr>
            </a:p>
          </p:txBody>
        </p:sp>
      </p:grpSp>
      <p:sp>
        <p:nvSpPr>
          <p:cNvPr id="19" name="Правильный пятиугольник 18"/>
          <p:cNvSpPr/>
          <p:nvPr/>
        </p:nvSpPr>
        <p:spPr>
          <a:xfrm rot="13891710">
            <a:off x="8297341" y="1753364"/>
            <a:ext cx="1452378" cy="1383217"/>
          </a:xfrm>
          <a:prstGeom prst="pentagon">
            <a:avLst/>
          </a:prstGeom>
          <a:noFill/>
          <a:ln w="6350">
            <a:gradFill>
              <a:gsLst>
                <a:gs pos="0">
                  <a:schemeClr val="bg1">
                    <a:alpha val="35000"/>
                  </a:schemeClr>
                </a:gs>
                <a:gs pos="100000">
                  <a:srgbClr val="18739B"/>
                </a:gs>
                <a:gs pos="48000">
                  <a:srgbClr val="16ABEA">
                    <a:alpha val="85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ильный пятиугольник 19"/>
          <p:cNvSpPr/>
          <p:nvPr/>
        </p:nvSpPr>
        <p:spPr>
          <a:xfrm rot="7427890">
            <a:off x="9511048" y="2748517"/>
            <a:ext cx="1733866" cy="1651301"/>
          </a:xfrm>
          <a:prstGeom prst="pentagon">
            <a:avLst/>
          </a:prstGeom>
          <a:noFill/>
          <a:ln w="6350">
            <a:gradFill>
              <a:gsLst>
                <a:gs pos="0">
                  <a:schemeClr val="bg1">
                    <a:alpha val="35000"/>
                  </a:schemeClr>
                </a:gs>
                <a:gs pos="100000">
                  <a:srgbClr val="18739B"/>
                </a:gs>
                <a:gs pos="48000">
                  <a:srgbClr val="16ABEA">
                    <a:alpha val="85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авильный пятиугольник 21"/>
          <p:cNvSpPr/>
          <p:nvPr/>
        </p:nvSpPr>
        <p:spPr>
          <a:xfrm rot="20436835">
            <a:off x="9077210" y="-202576"/>
            <a:ext cx="2185628" cy="2081551"/>
          </a:xfrm>
          <a:prstGeom prst="pentagon">
            <a:avLst/>
          </a:prstGeom>
          <a:noFill/>
          <a:ln w="6350">
            <a:gradFill>
              <a:gsLst>
                <a:gs pos="0">
                  <a:schemeClr val="bg1">
                    <a:alpha val="35000"/>
                  </a:schemeClr>
                </a:gs>
                <a:gs pos="100000">
                  <a:srgbClr val="18739B"/>
                </a:gs>
                <a:gs pos="48000">
                  <a:srgbClr val="16ABEA">
                    <a:alpha val="85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24473" y="2062320"/>
            <a:ext cx="4763431" cy="441468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 rot="10800000" flipH="1">
            <a:off x="1803359" y="1317551"/>
            <a:ext cx="6226917" cy="130249"/>
            <a:chOff x="-1173203" y="5802276"/>
            <a:chExt cx="6226917" cy="130249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-1060097" y="5867400"/>
              <a:ext cx="6113811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16ABEA"/>
                  </a:gs>
                  <a:gs pos="100000">
                    <a:srgbClr val="9ADBF6">
                      <a:alpha val="52000"/>
                    </a:srgb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Овал 27"/>
            <p:cNvSpPr/>
            <p:nvPr/>
          </p:nvSpPr>
          <p:spPr>
            <a:xfrm flipH="1" flipV="1">
              <a:off x="-1173203" y="5802276"/>
              <a:ext cx="130249" cy="130249"/>
            </a:xfrm>
            <a:prstGeom prst="ellipse">
              <a:avLst/>
            </a:prstGeom>
            <a:solidFill>
              <a:srgbClr val="16ACEA"/>
            </a:solidFill>
            <a:ln>
              <a:solidFill>
                <a:srgbClr val="16AC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7200"/>
            </a:p>
          </p:txBody>
        </p:sp>
      </p:grpSp>
      <p:grpSp>
        <p:nvGrpSpPr>
          <p:cNvPr id="29" name="Группа 28"/>
          <p:cNvGrpSpPr/>
          <p:nvPr/>
        </p:nvGrpSpPr>
        <p:grpSpPr>
          <a:xfrm flipH="1">
            <a:off x="-304800" y="5775250"/>
            <a:ext cx="1431560" cy="130249"/>
            <a:chOff x="-1173203" y="5802276"/>
            <a:chExt cx="1431560" cy="130249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-1060099" y="5867400"/>
              <a:ext cx="1318456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16ABEA"/>
                  </a:gs>
                  <a:gs pos="100000">
                    <a:srgbClr val="23B1EB">
                      <a:alpha val="26000"/>
                    </a:srgb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Овал 30"/>
            <p:cNvSpPr/>
            <p:nvPr/>
          </p:nvSpPr>
          <p:spPr>
            <a:xfrm flipH="1" flipV="1">
              <a:off x="-1173203" y="5802276"/>
              <a:ext cx="130249" cy="130249"/>
            </a:xfrm>
            <a:prstGeom prst="ellipse">
              <a:avLst/>
            </a:prstGeom>
            <a:solidFill>
              <a:srgbClr val="16ACEA"/>
            </a:solidFill>
            <a:ln>
              <a:solidFill>
                <a:srgbClr val="16AC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7200"/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60" y="2534899"/>
            <a:ext cx="2301240" cy="2301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gradFill flip="none" rotWithShape="1">
            <a:gsLst>
              <a:gs pos="74000">
                <a:srgbClr val="16ACEA"/>
              </a:gs>
              <a:gs pos="49000">
                <a:srgbClr val="B9E6F9"/>
              </a:gs>
              <a:gs pos="0">
                <a:srgbClr val="B9E6F9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Скругленный прямоугольник 10"/>
          <p:cNvSpPr/>
          <p:nvPr/>
        </p:nvSpPr>
        <p:spPr>
          <a:xfrm>
            <a:off x="228600" y="2487348"/>
            <a:ext cx="6476280" cy="3684852"/>
          </a:xfrm>
          <a:custGeom>
            <a:avLst/>
            <a:gdLst>
              <a:gd name="connsiteX0" fmla="*/ 0 w 6476280"/>
              <a:gd name="connsiteY0" fmla="*/ 263651 h 3684852"/>
              <a:gd name="connsiteX1" fmla="*/ 263651 w 6476280"/>
              <a:gd name="connsiteY1" fmla="*/ 0 h 3684852"/>
              <a:gd name="connsiteX2" fmla="*/ 6212629 w 6476280"/>
              <a:gd name="connsiteY2" fmla="*/ 0 h 3684852"/>
              <a:gd name="connsiteX3" fmla="*/ 6476280 w 6476280"/>
              <a:gd name="connsiteY3" fmla="*/ 263651 h 3684852"/>
              <a:gd name="connsiteX4" fmla="*/ 6476280 w 6476280"/>
              <a:gd name="connsiteY4" fmla="*/ 3421201 h 3684852"/>
              <a:gd name="connsiteX5" fmla="*/ 6212629 w 6476280"/>
              <a:gd name="connsiteY5" fmla="*/ 3684852 h 3684852"/>
              <a:gd name="connsiteX6" fmla="*/ 263651 w 6476280"/>
              <a:gd name="connsiteY6" fmla="*/ 3684852 h 3684852"/>
              <a:gd name="connsiteX7" fmla="*/ 0 w 6476280"/>
              <a:gd name="connsiteY7" fmla="*/ 3421201 h 3684852"/>
              <a:gd name="connsiteX8" fmla="*/ 0 w 6476280"/>
              <a:gd name="connsiteY8" fmla="*/ 263651 h 3684852"/>
              <a:gd name="connsiteX0" fmla="*/ 0 w 6476280"/>
              <a:gd name="connsiteY0" fmla="*/ 263651 h 3684852"/>
              <a:gd name="connsiteX1" fmla="*/ 263651 w 6476280"/>
              <a:gd name="connsiteY1" fmla="*/ 0 h 3684852"/>
              <a:gd name="connsiteX2" fmla="*/ 6212629 w 6476280"/>
              <a:gd name="connsiteY2" fmla="*/ 0 h 3684852"/>
              <a:gd name="connsiteX3" fmla="*/ 6476280 w 6476280"/>
              <a:gd name="connsiteY3" fmla="*/ 263651 h 3684852"/>
              <a:gd name="connsiteX4" fmla="*/ 6212629 w 6476280"/>
              <a:gd name="connsiteY4" fmla="*/ 3684852 h 3684852"/>
              <a:gd name="connsiteX5" fmla="*/ 263651 w 6476280"/>
              <a:gd name="connsiteY5" fmla="*/ 3684852 h 3684852"/>
              <a:gd name="connsiteX6" fmla="*/ 0 w 6476280"/>
              <a:gd name="connsiteY6" fmla="*/ 3421201 h 3684852"/>
              <a:gd name="connsiteX7" fmla="*/ 0 w 6476280"/>
              <a:gd name="connsiteY7" fmla="*/ 263651 h 3684852"/>
              <a:gd name="connsiteX0" fmla="*/ 0 w 6956251"/>
              <a:gd name="connsiteY0" fmla="*/ 263651 h 3684852"/>
              <a:gd name="connsiteX1" fmla="*/ 263651 w 6956251"/>
              <a:gd name="connsiteY1" fmla="*/ 0 h 3684852"/>
              <a:gd name="connsiteX2" fmla="*/ 6212629 w 6956251"/>
              <a:gd name="connsiteY2" fmla="*/ 0 h 3684852"/>
              <a:gd name="connsiteX3" fmla="*/ 6212629 w 6956251"/>
              <a:gd name="connsiteY3" fmla="*/ 3684852 h 3684852"/>
              <a:gd name="connsiteX4" fmla="*/ 263651 w 6956251"/>
              <a:gd name="connsiteY4" fmla="*/ 3684852 h 3684852"/>
              <a:gd name="connsiteX5" fmla="*/ 0 w 6956251"/>
              <a:gd name="connsiteY5" fmla="*/ 3421201 h 3684852"/>
              <a:gd name="connsiteX6" fmla="*/ 0 w 6956251"/>
              <a:gd name="connsiteY6" fmla="*/ 263651 h 3684852"/>
              <a:gd name="connsiteX0" fmla="*/ 0 w 7023122"/>
              <a:gd name="connsiteY0" fmla="*/ 263651 h 3684852"/>
              <a:gd name="connsiteX1" fmla="*/ 263651 w 7023122"/>
              <a:gd name="connsiteY1" fmla="*/ 0 h 3684852"/>
              <a:gd name="connsiteX2" fmla="*/ 6212629 w 7023122"/>
              <a:gd name="connsiteY2" fmla="*/ 0 h 3684852"/>
              <a:gd name="connsiteX3" fmla="*/ 6212629 w 7023122"/>
              <a:gd name="connsiteY3" fmla="*/ 3684852 h 3684852"/>
              <a:gd name="connsiteX4" fmla="*/ 263651 w 7023122"/>
              <a:gd name="connsiteY4" fmla="*/ 3684852 h 3684852"/>
              <a:gd name="connsiteX5" fmla="*/ 0 w 7023122"/>
              <a:gd name="connsiteY5" fmla="*/ 3421201 h 3684852"/>
              <a:gd name="connsiteX6" fmla="*/ 0 w 7023122"/>
              <a:gd name="connsiteY6" fmla="*/ 263651 h 3684852"/>
              <a:gd name="connsiteX0" fmla="*/ 0 w 6653293"/>
              <a:gd name="connsiteY0" fmla="*/ 263651 h 3684852"/>
              <a:gd name="connsiteX1" fmla="*/ 263651 w 6653293"/>
              <a:gd name="connsiteY1" fmla="*/ 0 h 3684852"/>
              <a:gd name="connsiteX2" fmla="*/ 6212629 w 6653293"/>
              <a:gd name="connsiteY2" fmla="*/ 0 h 3684852"/>
              <a:gd name="connsiteX3" fmla="*/ 6212629 w 6653293"/>
              <a:gd name="connsiteY3" fmla="*/ 3684852 h 3684852"/>
              <a:gd name="connsiteX4" fmla="*/ 263651 w 6653293"/>
              <a:gd name="connsiteY4" fmla="*/ 3684852 h 3684852"/>
              <a:gd name="connsiteX5" fmla="*/ 0 w 6653293"/>
              <a:gd name="connsiteY5" fmla="*/ 3421201 h 3684852"/>
              <a:gd name="connsiteX6" fmla="*/ 0 w 6653293"/>
              <a:gd name="connsiteY6" fmla="*/ 263651 h 3684852"/>
              <a:gd name="connsiteX0" fmla="*/ 0 w 6212629"/>
              <a:gd name="connsiteY0" fmla="*/ 263651 h 3684852"/>
              <a:gd name="connsiteX1" fmla="*/ 263651 w 6212629"/>
              <a:gd name="connsiteY1" fmla="*/ 0 h 3684852"/>
              <a:gd name="connsiteX2" fmla="*/ 6212629 w 6212629"/>
              <a:gd name="connsiteY2" fmla="*/ 0 h 3684852"/>
              <a:gd name="connsiteX3" fmla="*/ 6212629 w 6212629"/>
              <a:gd name="connsiteY3" fmla="*/ 3684852 h 3684852"/>
              <a:gd name="connsiteX4" fmla="*/ 263651 w 6212629"/>
              <a:gd name="connsiteY4" fmla="*/ 3684852 h 3684852"/>
              <a:gd name="connsiteX5" fmla="*/ 0 w 6212629"/>
              <a:gd name="connsiteY5" fmla="*/ 3421201 h 3684852"/>
              <a:gd name="connsiteX6" fmla="*/ 0 w 6212629"/>
              <a:gd name="connsiteY6" fmla="*/ 263651 h 368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12629" h="3684852">
                <a:moveTo>
                  <a:pt x="0" y="263651"/>
                </a:moveTo>
                <a:cubicBezTo>
                  <a:pt x="0" y="118041"/>
                  <a:pt x="118041" y="0"/>
                  <a:pt x="263651" y="0"/>
                </a:cubicBezTo>
                <a:lnTo>
                  <a:pt x="6212629" y="0"/>
                </a:lnTo>
                <a:lnTo>
                  <a:pt x="6212629" y="3684852"/>
                </a:lnTo>
                <a:lnTo>
                  <a:pt x="263651" y="3684852"/>
                </a:lnTo>
                <a:cubicBezTo>
                  <a:pt x="118041" y="3684852"/>
                  <a:pt x="0" y="3566811"/>
                  <a:pt x="0" y="3421201"/>
                </a:cubicBezTo>
                <a:lnTo>
                  <a:pt x="0" y="26365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04880" y="2029202"/>
            <a:ext cx="4191000" cy="4486149"/>
          </a:xfrm>
          <a:prstGeom prst="roundRect">
            <a:avLst>
              <a:gd name="adj" fmla="val 8667"/>
            </a:avLst>
          </a:prstGeom>
          <a:gradFill>
            <a:gsLst>
              <a:gs pos="100000">
                <a:srgbClr val="B9E6F9"/>
              </a:gs>
              <a:gs pos="0">
                <a:schemeClr val="tx1">
                  <a:lumMod val="50000"/>
                  <a:lumOff val="50000"/>
                  <a:alpha val="35000"/>
                </a:schemeClr>
              </a:gs>
              <a:gs pos="47000">
                <a:srgbClr val="9ADBF6"/>
              </a:gs>
            </a:gsLst>
            <a:lin ang="2700000" scaled="1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object 2"/>
          <p:cNvGrpSpPr/>
          <p:nvPr/>
        </p:nvGrpSpPr>
        <p:grpSpPr>
          <a:xfrm>
            <a:off x="6647180" y="2181013"/>
            <a:ext cx="4249420" cy="4600787"/>
            <a:chOff x="4881112" y="1607438"/>
            <a:chExt cx="3187065" cy="345059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1112" y="1607438"/>
              <a:ext cx="3186525" cy="34505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71624" y="1726501"/>
              <a:ext cx="2606040" cy="2869565"/>
            </a:xfrm>
            <a:custGeom>
              <a:avLst/>
              <a:gdLst/>
              <a:ahLst/>
              <a:cxnLst/>
              <a:rect l="l" t="t" r="r" b="b"/>
              <a:pathLst>
                <a:path w="2606040" h="2869565">
                  <a:moveTo>
                    <a:pt x="2409669" y="2869499"/>
                  </a:moveTo>
                  <a:lnTo>
                    <a:pt x="195829" y="2869499"/>
                  </a:lnTo>
                  <a:lnTo>
                    <a:pt x="150927" y="2864327"/>
                  </a:lnTo>
                  <a:lnTo>
                    <a:pt x="109708" y="2849595"/>
                  </a:lnTo>
                  <a:lnTo>
                    <a:pt x="73348" y="2826478"/>
                  </a:lnTo>
                  <a:lnTo>
                    <a:pt x="43021" y="2796151"/>
                  </a:lnTo>
                  <a:lnTo>
                    <a:pt x="19904" y="2759791"/>
                  </a:lnTo>
                  <a:lnTo>
                    <a:pt x="5171" y="2718572"/>
                  </a:lnTo>
                  <a:lnTo>
                    <a:pt x="0" y="2673670"/>
                  </a:lnTo>
                  <a:lnTo>
                    <a:pt x="0" y="195829"/>
                  </a:lnTo>
                  <a:lnTo>
                    <a:pt x="5171" y="150927"/>
                  </a:lnTo>
                  <a:lnTo>
                    <a:pt x="19904" y="109708"/>
                  </a:lnTo>
                  <a:lnTo>
                    <a:pt x="43021" y="73348"/>
                  </a:lnTo>
                  <a:lnTo>
                    <a:pt x="73348" y="43021"/>
                  </a:lnTo>
                  <a:lnTo>
                    <a:pt x="109708" y="19904"/>
                  </a:lnTo>
                  <a:lnTo>
                    <a:pt x="150927" y="5171"/>
                  </a:lnTo>
                  <a:lnTo>
                    <a:pt x="195829" y="0"/>
                  </a:lnTo>
                  <a:lnTo>
                    <a:pt x="2409669" y="0"/>
                  </a:lnTo>
                  <a:lnTo>
                    <a:pt x="2448053" y="3797"/>
                  </a:lnTo>
                  <a:lnTo>
                    <a:pt x="2484611" y="14906"/>
                  </a:lnTo>
                  <a:lnTo>
                    <a:pt x="2518316" y="32901"/>
                  </a:lnTo>
                  <a:lnTo>
                    <a:pt x="2548142" y="57356"/>
                  </a:lnTo>
                  <a:lnTo>
                    <a:pt x="2572598" y="87183"/>
                  </a:lnTo>
                  <a:lnTo>
                    <a:pt x="2590593" y="120888"/>
                  </a:lnTo>
                  <a:lnTo>
                    <a:pt x="2601702" y="157446"/>
                  </a:lnTo>
                  <a:lnTo>
                    <a:pt x="2605499" y="195829"/>
                  </a:lnTo>
                  <a:lnTo>
                    <a:pt x="2605499" y="2673670"/>
                  </a:lnTo>
                  <a:lnTo>
                    <a:pt x="2600327" y="2718572"/>
                  </a:lnTo>
                  <a:lnTo>
                    <a:pt x="2585595" y="2759791"/>
                  </a:lnTo>
                  <a:lnTo>
                    <a:pt x="2562478" y="2796151"/>
                  </a:lnTo>
                  <a:lnTo>
                    <a:pt x="2532151" y="2826478"/>
                  </a:lnTo>
                  <a:lnTo>
                    <a:pt x="2495791" y="2849595"/>
                  </a:lnTo>
                  <a:lnTo>
                    <a:pt x="2454572" y="2864327"/>
                  </a:lnTo>
                  <a:lnTo>
                    <a:pt x="2409669" y="2869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71624" y="1726501"/>
              <a:ext cx="2606040" cy="2869565"/>
            </a:xfrm>
            <a:custGeom>
              <a:avLst/>
              <a:gdLst/>
              <a:ahLst/>
              <a:cxnLst/>
              <a:rect l="l" t="t" r="r" b="b"/>
              <a:pathLst>
                <a:path w="2606040" h="2869565">
                  <a:moveTo>
                    <a:pt x="0" y="195829"/>
                  </a:moveTo>
                  <a:lnTo>
                    <a:pt x="5171" y="150927"/>
                  </a:lnTo>
                  <a:lnTo>
                    <a:pt x="19904" y="109708"/>
                  </a:lnTo>
                  <a:lnTo>
                    <a:pt x="43021" y="73348"/>
                  </a:lnTo>
                  <a:lnTo>
                    <a:pt x="73348" y="43021"/>
                  </a:lnTo>
                  <a:lnTo>
                    <a:pt x="109708" y="19904"/>
                  </a:lnTo>
                  <a:lnTo>
                    <a:pt x="150927" y="5171"/>
                  </a:lnTo>
                  <a:lnTo>
                    <a:pt x="195829" y="0"/>
                  </a:lnTo>
                  <a:lnTo>
                    <a:pt x="2409669" y="0"/>
                  </a:lnTo>
                  <a:lnTo>
                    <a:pt x="2448053" y="3797"/>
                  </a:lnTo>
                  <a:lnTo>
                    <a:pt x="2484611" y="14906"/>
                  </a:lnTo>
                  <a:lnTo>
                    <a:pt x="2518316" y="32901"/>
                  </a:lnTo>
                  <a:lnTo>
                    <a:pt x="2548142" y="57356"/>
                  </a:lnTo>
                  <a:lnTo>
                    <a:pt x="2572598" y="87183"/>
                  </a:lnTo>
                  <a:lnTo>
                    <a:pt x="2590593" y="120888"/>
                  </a:lnTo>
                  <a:lnTo>
                    <a:pt x="2601702" y="157446"/>
                  </a:lnTo>
                  <a:lnTo>
                    <a:pt x="2605499" y="195829"/>
                  </a:lnTo>
                  <a:lnTo>
                    <a:pt x="2605499" y="2673670"/>
                  </a:lnTo>
                  <a:lnTo>
                    <a:pt x="2600327" y="2718572"/>
                  </a:lnTo>
                  <a:lnTo>
                    <a:pt x="2585595" y="2759791"/>
                  </a:lnTo>
                  <a:lnTo>
                    <a:pt x="2562478" y="2796151"/>
                  </a:lnTo>
                  <a:lnTo>
                    <a:pt x="2532151" y="2826478"/>
                  </a:lnTo>
                  <a:lnTo>
                    <a:pt x="2495791" y="2849595"/>
                  </a:lnTo>
                  <a:lnTo>
                    <a:pt x="2454572" y="2864327"/>
                  </a:lnTo>
                  <a:lnTo>
                    <a:pt x="2409669" y="2869499"/>
                  </a:lnTo>
                  <a:lnTo>
                    <a:pt x="195829" y="2869499"/>
                  </a:lnTo>
                  <a:lnTo>
                    <a:pt x="150927" y="2864327"/>
                  </a:lnTo>
                  <a:lnTo>
                    <a:pt x="109708" y="2849595"/>
                  </a:lnTo>
                  <a:lnTo>
                    <a:pt x="73348" y="2826478"/>
                  </a:lnTo>
                  <a:lnTo>
                    <a:pt x="43021" y="2796151"/>
                  </a:lnTo>
                  <a:lnTo>
                    <a:pt x="19904" y="2759791"/>
                  </a:lnTo>
                  <a:lnTo>
                    <a:pt x="5171" y="2718572"/>
                  </a:lnTo>
                  <a:lnTo>
                    <a:pt x="0" y="2673670"/>
                  </a:lnTo>
                  <a:lnTo>
                    <a:pt x="0" y="195829"/>
                  </a:lnTo>
                  <a:close/>
                </a:path>
              </a:pathLst>
            </a:custGeom>
            <a:ln w="9524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6964" y="1837189"/>
              <a:ext cx="2494801" cy="264803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228" y="351995"/>
            <a:ext cx="11690772" cy="124820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Данные</a:t>
            </a:r>
            <a:r>
              <a:rPr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 о </a:t>
            </a:r>
            <a:r>
              <a:rPr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публикациях</a:t>
            </a:r>
            <a:r>
              <a:rPr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 в СМИ,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/>
            </a:r>
            <a:b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</a:br>
            <a:r>
              <a:rPr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Телеграме</a:t>
            </a:r>
            <a:r>
              <a:rPr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 и </a:t>
            </a:r>
            <a:r>
              <a:rPr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официальных</a:t>
            </a:r>
            <a:r>
              <a:rPr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 </a:t>
            </a:r>
            <a:r>
              <a:rPr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источниках</a:t>
            </a:r>
            <a:endParaRPr sz="4000" dirty="0">
              <a:solidFill>
                <a:schemeClr val="tx1">
                  <a:lumMod val="85000"/>
                  <a:lumOff val="15000"/>
                </a:schemeClr>
              </a:solidFill>
              <a:latin typeface="Museo Sans Cyrl 500" panose="02000000000000000000" pitchFamily="2" charset="-5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400" y="3253310"/>
            <a:ext cx="5900218" cy="223309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400" b="1" dirty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Для</a:t>
            </a:r>
            <a:r>
              <a:rPr sz="2400" b="1" spc="-53" dirty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 </a:t>
            </a:r>
            <a:r>
              <a:rPr sz="2400" b="1" dirty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проверки</a:t>
            </a:r>
            <a:r>
              <a:rPr sz="2400" b="1" spc="-47" dirty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 </a:t>
            </a:r>
            <a:r>
              <a:rPr sz="2400" b="1" spc="-13" dirty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контрагентов: </a:t>
            </a:r>
            <a:r>
              <a:rPr lang="ru-RU" sz="2400" b="1" spc="-13" dirty="0" smtClean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/>
            </a:r>
            <a:br>
              <a:rPr lang="ru-RU" sz="2400" b="1" spc="-13" dirty="0" smtClean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</a:br>
            <a:r>
              <a:rPr sz="2400" dirty="0" err="1" smtClean="0">
                <a:latin typeface="Museo Sans Cyrl 300" panose="02000000000000000000" pitchFamily="2" charset="-52"/>
                <a:cs typeface="Microsoft Sans Serif"/>
              </a:rPr>
              <a:t>оценить</a:t>
            </a:r>
            <a:r>
              <a:rPr sz="2400" spc="-113" dirty="0" smtClean="0"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dirty="0">
                <a:latin typeface="Museo Sans Cyrl 300" panose="02000000000000000000" pitchFamily="2" charset="-52"/>
                <a:cs typeface="Microsoft Sans Serif"/>
              </a:rPr>
              <a:t>деловую</a:t>
            </a:r>
            <a:r>
              <a:rPr sz="2400" spc="-107" dirty="0"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spc="-13" dirty="0">
                <a:latin typeface="Museo Sans Cyrl 300" panose="02000000000000000000" pitchFamily="2" charset="-52"/>
                <a:cs typeface="Microsoft Sans Serif"/>
              </a:rPr>
              <a:t>репутацию </a:t>
            </a:r>
            <a:r>
              <a:rPr sz="2400" spc="-33" dirty="0">
                <a:latin typeface="Museo Sans Cyrl 300" panose="02000000000000000000" pitchFamily="2" charset="-52"/>
                <a:cs typeface="Microsoft Sans Serif"/>
              </a:rPr>
              <a:t>компании </a:t>
            </a:r>
            <a:r>
              <a:rPr sz="2400" dirty="0">
                <a:latin typeface="Museo Sans Cyrl 300" panose="02000000000000000000" pitchFamily="2" charset="-52"/>
                <a:cs typeface="Microsoft Sans Serif"/>
              </a:rPr>
              <a:t>и</a:t>
            </a:r>
            <a:r>
              <a:rPr sz="2400" spc="-27" dirty="0"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spc="-13" dirty="0">
                <a:latin typeface="Museo Sans Cyrl 300" panose="02000000000000000000" pitchFamily="2" charset="-52"/>
                <a:cs typeface="Microsoft Sans Serif"/>
              </a:rPr>
              <a:t>обнаружить</a:t>
            </a:r>
            <a:r>
              <a:rPr sz="2400" spc="-27" dirty="0"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spc="-13" dirty="0">
                <a:latin typeface="Museo Sans Cyrl 300" panose="02000000000000000000" pitchFamily="2" charset="-52"/>
                <a:cs typeface="Microsoft Sans Serif"/>
              </a:rPr>
              <a:t>риски, </a:t>
            </a:r>
            <a:r>
              <a:rPr lang="ru-RU" sz="2400" spc="-13" dirty="0" smtClean="0">
                <a:latin typeface="Museo Sans Cyrl 300" panose="02000000000000000000" pitchFamily="2" charset="-52"/>
                <a:cs typeface="Microsoft Sans Serif"/>
              </a:rPr>
              <a:t/>
            </a:r>
            <a:br>
              <a:rPr lang="ru-RU" sz="2400" spc="-13" dirty="0" smtClean="0">
                <a:latin typeface="Museo Sans Cyrl 300" panose="02000000000000000000" pitchFamily="2" charset="-52"/>
                <a:cs typeface="Microsoft Sans Serif"/>
              </a:rPr>
            </a:br>
            <a:r>
              <a:rPr sz="2400" spc="-13" dirty="0" err="1" smtClean="0">
                <a:latin typeface="Museo Sans Cyrl 300" panose="02000000000000000000" pitchFamily="2" charset="-52"/>
                <a:cs typeface="Microsoft Sans Serif"/>
              </a:rPr>
              <a:t>которые</a:t>
            </a:r>
            <a:r>
              <a:rPr sz="2400" spc="-53" dirty="0" smtClean="0"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dirty="0">
                <a:latin typeface="Museo Sans Cyrl 300" panose="02000000000000000000" pitchFamily="2" charset="-52"/>
                <a:cs typeface="Microsoft Sans Serif"/>
              </a:rPr>
              <a:t>ещё</a:t>
            </a:r>
            <a:r>
              <a:rPr sz="2400" spc="-47" dirty="0"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dirty="0">
                <a:latin typeface="Museo Sans Cyrl 300" panose="02000000000000000000" pitchFamily="2" charset="-52"/>
                <a:cs typeface="Microsoft Sans Serif"/>
              </a:rPr>
              <a:t>не</a:t>
            </a:r>
            <a:r>
              <a:rPr sz="2400" spc="-53" dirty="0"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dirty="0" err="1">
                <a:latin typeface="Museo Sans Cyrl 300" panose="02000000000000000000" pitchFamily="2" charset="-52"/>
                <a:cs typeface="Microsoft Sans Serif"/>
              </a:rPr>
              <a:t>попали</a:t>
            </a:r>
            <a:r>
              <a:rPr sz="2400" spc="-47" dirty="0"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en-US" sz="2400" spc="-47" dirty="0" smtClean="0">
                <a:latin typeface="Museo Sans Cyrl 300" panose="02000000000000000000" pitchFamily="2" charset="-52"/>
                <a:cs typeface="Microsoft Sans Serif"/>
              </a:rPr>
              <a:t/>
            </a:r>
            <a:br>
              <a:rPr lang="en-US" sz="2400" spc="-47" dirty="0" smtClean="0">
                <a:latin typeface="Museo Sans Cyrl 300" panose="02000000000000000000" pitchFamily="2" charset="-52"/>
                <a:cs typeface="Microsoft Sans Serif"/>
              </a:rPr>
            </a:br>
            <a:r>
              <a:rPr sz="2400" spc="-67" dirty="0" smtClean="0">
                <a:latin typeface="Museo Sans Cyrl 300" panose="02000000000000000000" pitchFamily="2" charset="-52"/>
                <a:cs typeface="Microsoft Sans Serif"/>
              </a:rPr>
              <a:t>в </a:t>
            </a:r>
            <a:r>
              <a:rPr sz="2400" spc="-13" dirty="0">
                <a:latin typeface="Museo Sans Cyrl 300" panose="02000000000000000000" pitchFamily="2" charset="-52"/>
                <a:cs typeface="Microsoft Sans Serif"/>
              </a:rPr>
              <a:t>официальные</a:t>
            </a:r>
            <a:r>
              <a:rPr sz="2400" spc="-47" dirty="0"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spc="-33" dirty="0" err="1">
                <a:latin typeface="Museo Sans Cyrl 300" panose="02000000000000000000" pitchFamily="2" charset="-52"/>
                <a:cs typeface="Microsoft Sans Serif"/>
              </a:rPr>
              <a:t>источники</a:t>
            </a:r>
            <a:r>
              <a:rPr sz="2400" spc="-40" dirty="0"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en-US" sz="2400" spc="-40" dirty="0" smtClean="0">
                <a:latin typeface="Museo Sans Cyrl 300" panose="02000000000000000000" pitchFamily="2" charset="-52"/>
                <a:cs typeface="Microsoft Sans Serif"/>
              </a:rPr>
              <a:t/>
            </a:r>
            <a:br>
              <a:rPr lang="en-US" sz="2400" spc="-40" dirty="0" smtClean="0">
                <a:latin typeface="Museo Sans Cyrl 300" panose="02000000000000000000" pitchFamily="2" charset="-52"/>
                <a:cs typeface="Microsoft Sans Serif"/>
              </a:rPr>
            </a:br>
            <a:r>
              <a:rPr sz="2400" spc="-33" dirty="0" err="1" smtClean="0">
                <a:latin typeface="Museo Sans Cyrl 300" panose="02000000000000000000" pitchFamily="2" charset="-52"/>
                <a:cs typeface="Microsoft Sans Serif"/>
              </a:rPr>
              <a:t>или</a:t>
            </a:r>
            <a:r>
              <a:rPr sz="2400" spc="-33" dirty="0" smtClean="0"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spc="-13" dirty="0" err="1" smtClean="0">
                <a:latin typeface="Museo Sans Cyrl 300" panose="02000000000000000000" pitchFamily="2" charset="-52"/>
                <a:cs typeface="Microsoft Sans Serif"/>
              </a:rPr>
              <a:t>отчётность</a:t>
            </a:r>
            <a:endParaRPr sz="2400" dirty="0">
              <a:latin typeface="Museo Sans Cyrl 300" panose="02000000000000000000" pitchFamily="2" charset="-52"/>
              <a:cs typeface="Microsoft Sans Serif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F655217-79E3-4C7D-BFC4-F73A5DC573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298" y="455157"/>
            <a:ext cx="777579" cy="42672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0895880" y="2487348"/>
            <a:ext cx="1509682" cy="368485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gradFill flip="none" rotWithShape="1">
            <a:gsLst>
              <a:gs pos="74000">
                <a:srgbClr val="16ACEA"/>
              </a:gs>
              <a:gs pos="49000">
                <a:srgbClr val="B9E6F9"/>
              </a:gs>
              <a:gs pos="0">
                <a:srgbClr val="B9E6F9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Скругленный прямоугольник 10"/>
          <p:cNvSpPr/>
          <p:nvPr/>
        </p:nvSpPr>
        <p:spPr>
          <a:xfrm>
            <a:off x="228600" y="2487348"/>
            <a:ext cx="6324599" cy="3684852"/>
          </a:xfrm>
          <a:custGeom>
            <a:avLst/>
            <a:gdLst>
              <a:gd name="connsiteX0" fmla="*/ 0 w 6476280"/>
              <a:gd name="connsiteY0" fmla="*/ 263651 h 3684852"/>
              <a:gd name="connsiteX1" fmla="*/ 263651 w 6476280"/>
              <a:gd name="connsiteY1" fmla="*/ 0 h 3684852"/>
              <a:gd name="connsiteX2" fmla="*/ 6212629 w 6476280"/>
              <a:gd name="connsiteY2" fmla="*/ 0 h 3684852"/>
              <a:gd name="connsiteX3" fmla="*/ 6476280 w 6476280"/>
              <a:gd name="connsiteY3" fmla="*/ 263651 h 3684852"/>
              <a:gd name="connsiteX4" fmla="*/ 6476280 w 6476280"/>
              <a:gd name="connsiteY4" fmla="*/ 3421201 h 3684852"/>
              <a:gd name="connsiteX5" fmla="*/ 6212629 w 6476280"/>
              <a:gd name="connsiteY5" fmla="*/ 3684852 h 3684852"/>
              <a:gd name="connsiteX6" fmla="*/ 263651 w 6476280"/>
              <a:gd name="connsiteY6" fmla="*/ 3684852 h 3684852"/>
              <a:gd name="connsiteX7" fmla="*/ 0 w 6476280"/>
              <a:gd name="connsiteY7" fmla="*/ 3421201 h 3684852"/>
              <a:gd name="connsiteX8" fmla="*/ 0 w 6476280"/>
              <a:gd name="connsiteY8" fmla="*/ 263651 h 3684852"/>
              <a:gd name="connsiteX0" fmla="*/ 0 w 6476280"/>
              <a:gd name="connsiteY0" fmla="*/ 263651 h 3684852"/>
              <a:gd name="connsiteX1" fmla="*/ 263651 w 6476280"/>
              <a:gd name="connsiteY1" fmla="*/ 0 h 3684852"/>
              <a:gd name="connsiteX2" fmla="*/ 6212629 w 6476280"/>
              <a:gd name="connsiteY2" fmla="*/ 0 h 3684852"/>
              <a:gd name="connsiteX3" fmla="*/ 6476280 w 6476280"/>
              <a:gd name="connsiteY3" fmla="*/ 263651 h 3684852"/>
              <a:gd name="connsiteX4" fmla="*/ 6212629 w 6476280"/>
              <a:gd name="connsiteY4" fmla="*/ 3684852 h 3684852"/>
              <a:gd name="connsiteX5" fmla="*/ 263651 w 6476280"/>
              <a:gd name="connsiteY5" fmla="*/ 3684852 h 3684852"/>
              <a:gd name="connsiteX6" fmla="*/ 0 w 6476280"/>
              <a:gd name="connsiteY6" fmla="*/ 3421201 h 3684852"/>
              <a:gd name="connsiteX7" fmla="*/ 0 w 6476280"/>
              <a:gd name="connsiteY7" fmla="*/ 263651 h 3684852"/>
              <a:gd name="connsiteX0" fmla="*/ 0 w 6956251"/>
              <a:gd name="connsiteY0" fmla="*/ 263651 h 3684852"/>
              <a:gd name="connsiteX1" fmla="*/ 263651 w 6956251"/>
              <a:gd name="connsiteY1" fmla="*/ 0 h 3684852"/>
              <a:gd name="connsiteX2" fmla="*/ 6212629 w 6956251"/>
              <a:gd name="connsiteY2" fmla="*/ 0 h 3684852"/>
              <a:gd name="connsiteX3" fmla="*/ 6212629 w 6956251"/>
              <a:gd name="connsiteY3" fmla="*/ 3684852 h 3684852"/>
              <a:gd name="connsiteX4" fmla="*/ 263651 w 6956251"/>
              <a:gd name="connsiteY4" fmla="*/ 3684852 h 3684852"/>
              <a:gd name="connsiteX5" fmla="*/ 0 w 6956251"/>
              <a:gd name="connsiteY5" fmla="*/ 3421201 h 3684852"/>
              <a:gd name="connsiteX6" fmla="*/ 0 w 6956251"/>
              <a:gd name="connsiteY6" fmla="*/ 263651 h 3684852"/>
              <a:gd name="connsiteX0" fmla="*/ 0 w 7023122"/>
              <a:gd name="connsiteY0" fmla="*/ 263651 h 3684852"/>
              <a:gd name="connsiteX1" fmla="*/ 263651 w 7023122"/>
              <a:gd name="connsiteY1" fmla="*/ 0 h 3684852"/>
              <a:gd name="connsiteX2" fmla="*/ 6212629 w 7023122"/>
              <a:gd name="connsiteY2" fmla="*/ 0 h 3684852"/>
              <a:gd name="connsiteX3" fmla="*/ 6212629 w 7023122"/>
              <a:gd name="connsiteY3" fmla="*/ 3684852 h 3684852"/>
              <a:gd name="connsiteX4" fmla="*/ 263651 w 7023122"/>
              <a:gd name="connsiteY4" fmla="*/ 3684852 h 3684852"/>
              <a:gd name="connsiteX5" fmla="*/ 0 w 7023122"/>
              <a:gd name="connsiteY5" fmla="*/ 3421201 h 3684852"/>
              <a:gd name="connsiteX6" fmla="*/ 0 w 7023122"/>
              <a:gd name="connsiteY6" fmla="*/ 263651 h 3684852"/>
              <a:gd name="connsiteX0" fmla="*/ 0 w 6653293"/>
              <a:gd name="connsiteY0" fmla="*/ 263651 h 3684852"/>
              <a:gd name="connsiteX1" fmla="*/ 263651 w 6653293"/>
              <a:gd name="connsiteY1" fmla="*/ 0 h 3684852"/>
              <a:gd name="connsiteX2" fmla="*/ 6212629 w 6653293"/>
              <a:gd name="connsiteY2" fmla="*/ 0 h 3684852"/>
              <a:gd name="connsiteX3" fmla="*/ 6212629 w 6653293"/>
              <a:gd name="connsiteY3" fmla="*/ 3684852 h 3684852"/>
              <a:gd name="connsiteX4" fmla="*/ 263651 w 6653293"/>
              <a:gd name="connsiteY4" fmla="*/ 3684852 h 3684852"/>
              <a:gd name="connsiteX5" fmla="*/ 0 w 6653293"/>
              <a:gd name="connsiteY5" fmla="*/ 3421201 h 3684852"/>
              <a:gd name="connsiteX6" fmla="*/ 0 w 6653293"/>
              <a:gd name="connsiteY6" fmla="*/ 263651 h 3684852"/>
              <a:gd name="connsiteX0" fmla="*/ 0 w 6212629"/>
              <a:gd name="connsiteY0" fmla="*/ 263651 h 3684852"/>
              <a:gd name="connsiteX1" fmla="*/ 263651 w 6212629"/>
              <a:gd name="connsiteY1" fmla="*/ 0 h 3684852"/>
              <a:gd name="connsiteX2" fmla="*/ 6212629 w 6212629"/>
              <a:gd name="connsiteY2" fmla="*/ 0 h 3684852"/>
              <a:gd name="connsiteX3" fmla="*/ 6212629 w 6212629"/>
              <a:gd name="connsiteY3" fmla="*/ 3684852 h 3684852"/>
              <a:gd name="connsiteX4" fmla="*/ 263651 w 6212629"/>
              <a:gd name="connsiteY4" fmla="*/ 3684852 h 3684852"/>
              <a:gd name="connsiteX5" fmla="*/ 0 w 6212629"/>
              <a:gd name="connsiteY5" fmla="*/ 3421201 h 3684852"/>
              <a:gd name="connsiteX6" fmla="*/ 0 w 6212629"/>
              <a:gd name="connsiteY6" fmla="*/ 263651 h 368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12629" h="3684852">
                <a:moveTo>
                  <a:pt x="0" y="263651"/>
                </a:moveTo>
                <a:cubicBezTo>
                  <a:pt x="0" y="118041"/>
                  <a:pt x="118041" y="0"/>
                  <a:pt x="263651" y="0"/>
                </a:cubicBezTo>
                <a:lnTo>
                  <a:pt x="6212629" y="0"/>
                </a:lnTo>
                <a:lnTo>
                  <a:pt x="6212629" y="3684852"/>
                </a:lnTo>
                <a:lnTo>
                  <a:pt x="263651" y="3684852"/>
                </a:lnTo>
                <a:cubicBezTo>
                  <a:pt x="118041" y="3684852"/>
                  <a:pt x="0" y="3566811"/>
                  <a:pt x="0" y="3421201"/>
                </a:cubicBezTo>
                <a:lnTo>
                  <a:pt x="0" y="26365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53200" y="1981200"/>
            <a:ext cx="4407909" cy="4686551"/>
          </a:xfrm>
          <a:prstGeom prst="roundRect">
            <a:avLst>
              <a:gd name="adj" fmla="val 8667"/>
            </a:avLst>
          </a:prstGeom>
          <a:gradFill>
            <a:gsLst>
              <a:gs pos="100000">
                <a:srgbClr val="B9E6F9"/>
              </a:gs>
              <a:gs pos="0">
                <a:schemeClr val="tx1">
                  <a:lumMod val="50000"/>
                  <a:lumOff val="50000"/>
                  <a:alpha val="35000"/>
                </a:schemeClr>
              </a:gs>
              <a:gs pos="47000">
                <a:srgbClr val="9ADBF6"/>
              </a:gs>
            </a:gsLst>
            <a:lin ang="2700000" scaled="1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ject 7"/>
          <p:cNvSpPr txBox="1">
            <a:spLocks/>
          </p:cNvSpPr>
          <p:nvPr/>
        </p:nvSpPr>
        <p:spPr>
          <a:xfrm>
            <a:off x="501228" y="351995"/>
            <a:ext cx="11690772" cy="124820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333" b="1" i="0">
                <a:solidFill>
                  <a:srgbClr val="1A314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 marR="6773">
              <a:spcBef>
                <a:spcPts val="133"/>
              </a:spcBef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Данные о публикациях в СМИ,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/>
            </a:r>
            <a:b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</a:br>
            <a:r>
              <a:rPr lang="ru-RU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Телеграме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 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и официальных источниках</a:t>
            </a:r>
            <a:endParaRPr lang="ru-RU" sz="4000" spc="-13" dirty="0">
              <a:solidFill>
                <a:schemeClr val="tx1">
                  <a:lumMod val="85000"/>
                  <a:lumOff val="15000"/>
                </a:schemeClr>
              </a:solidFill>
              <a:latin typeface="Museo Sans Cyrl 500" panose="02000000000000000000" pitchFamily="2" charset="-5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44000" y="2160000"/>
            <a:ext cx="4626386" cy="4800600"/>
            <a:chOff x="4880862" y="1607438"/>
            <a:chExt cx="3187065" cy="330707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80862" y="1607438"/>
              <a:ext cx="3186525" cy="33065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71374" y="1726500"/>
              <a:ext cx="2606040" cy="2726055"/>
            </a:xfrm>
            <a:custGeom>
              <a:avLst/>
              <a:gdLst/>
              <a:ahLst/>
              <a:cxnLst/>
              <a:rect l="l" t="t" r="r" b="b"/>
              <a:pathLst>
                <a:path w="2606040" h="2726054">
                  <a:moveTo>
                    <a:pt x="2409669" y="2725500"/>
                  </a:moveTo>
                  <a:lnTo>
                    <a:pt x="195829" y="2725500"/>
                  </a:lnTo>
                  <a:lnTo>
                    <a:pt x="150927" y="2720328"/>
                  </a:lnTo>
                  <a:lnTo>
                    <a:pt x="109708" y="2705595"/>
                  </a:lnTo>
                  <a:lnTo>
                    <a:pt x="73348" y="2682478"/>
                  </a:lnTo>
                  <a:lnTo>
                    <a:pt x="43021" y="2652151"/>
                  </a:lnTo>
                  <a:lnTo>
                    <a:pt x="19904" y="2615791"/>
                  </a:lnTo>
                  <a:lnTo>
                    <a:pt x="5171" y="2574572"/>
                  </a:lnTo>
                  <a:lnTo>
                    <a:pt x="0" y="2529670"/>
                  </a:lnTo>
                  <a:lnTo>
                    <a:pt x="0" y="195829"/>
                  </a:lnTo>
                  <a:lnTo>
                    <a:pt x="5171" y="150927"/>
                  </a:lnTo>
                  <a:lnTo>
                    <a:pt x="19904" y="109708"/>
                  </a:lnTo>
                  <a:lnTo>
                    <a:pt x="43021" y="73348"/>
                  </a:lnTo>
                  <a:lnTo>
                    <a:pt x="73348" y="43021"/>
                  </a:lnTo>
                  <a:lnTo>
                    <a:pt x="109708" y="19904"/>
                  </a:lnTo>
                  <a:lnTo>
                    <a:pt x="150927" y="5171"/>
                  </a:lnTo>
                  <a:lnTo>
                    <a:pt x="195829" y="0"/>
                  </a:lnTo>
                  <a:lnTo>
                    <a:pt x="2409669" y="0"/>
                  </a:lnTo>
                  <a:lnTo>
                    <a:pt x="2448053" y="3797"/>
                  </a:lnTo>
                  <a:lnTo>
                    <a:pt x="2484611" y="14906"/>
                  </a:lnTo>
                  <a:lnTo>
                    <a:pt x="2518316" y="32901"/>
                  </a:lnTo>
                  <a:lnTo>
                    <a:pt x="2548142" y="57357"/>
                  </a:lnTo>
                  <a:lnTo>
                    <a:pt x="2572598" y="87183"/>
                  </a:lnTo>
                  <a:lnTo>
                    <a:pt x="2590593" y="120888"/>
                  </a:lnTo>
                  <a:lnTo>
                    <a:pt x="2601702" y="157446"/>
                  </a:lnTo>
                  <a:lnTo>
                    <a:pt x="2605499" y="195829"/>
                  </a:lnTo>
                  <a:lnTo>
                    <a:pt x="2605499" y="2529670"/>
                  </a:lnTo>
                  <a:lnTo>
                    <a:pt x="2600327" y="2574572"/>
                  </a:lnTo>
                  <a:lnTo>
                    <a:pt x="2585595" y="2615791"/>
                  </a:lnTo>
                  <a:lnTo>
                    <a:pt x="2562478" y="2652151"/>
                  </a:lnTo>
                  <a:lnTo>
                    <a:pt x="2532151" y="2682478"/>
                  </a:lnTo>
                  <a:lnTo>
                    <a:pt x="2495791" y="2705595"/>
                  </a:lnTo>
                  <a:lnTo>
                    <a:pt x="2454572" y="2720328"/>
                  </a:lnTo>
                  <a:lnTo>
                    <a:pt x="2409669" y="2725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71374" y="1726500"/>
              <a:ext cx="2606040" cy="2726055"/>
            </a:xfrm>
            <a:custGeom>
              <a:avLst/>
              <a:gdLst/>
              <a:ahLst/>
              <a:cxnLst/>
              <a:rect l="l" t="t" r="r" b="b"/>
              <a:pathLst>
                <a:path w="2606040" h="2726054">
                  <a:moveTo>
                    <a:pt x="0" y="195829"/>
                  </a:moveTo>
                  <a:lnTo>
                    <a:pt x="5171" y="150927"/>
                  </a:lnTo>
                  <a:lnTo>
                    <a:pt x="19904" y="109708"/>
                  </a:lnTo>
                  <a:lnTo>
                    <a:pt x="43021" y="73348"/>
                  </a:lnTo>
                  <a:lnTo>
                    <a:pt x="73348" y="43021"/>
                  </a:lnTo>
                  <a:lnTo>
                    <a:pt x="109708" y="19904"/>
                  </a:lnTo>
                  <a:lnTo>
                    <a:pt x="150927" y="5171"/>
                  </a:lnTo>
                  <a:lnTo>
                    <a:pt x="195829" y="0"/>
                  </a:lnTo>
                  <a:lnTo>
                    <a:pt x="2409669" y="0"/>
                  </a:lnTo>
                  <a:lnTo>
                    <a:pt x="2448053" y="3797"/>
                  </a:lnTo>
                  <a:lnTo>
                    <a:pt x="2484611" y="14906"/>
                  </a:lnTo>
                  <a:lnTo>
                    <a:pt x="2518316" y="32901"/>
                  </a:lnTo>
                  <a:lnTo>
                    <a:pt x="2548142" y="57357"/>
                  </a:lnTo>
                  <a:lnTo>
                    <a:pt x="2572598" y="87183"/>
                  </a:lnTo>
                  <a:lnTo>
                    <a:pt x="2590593" y="120888"/>
                  </a:lnTo>
                  <a:lnTo>
                    <a:pt x="2601702" y="157446"/>
                  </a:lnTo>
                  <a:lnTo>
                    <a:pt x="2605499" y="195829"/>
                  </a:lnTo>
                  <a:lnTo>
                    <a:pt x="2605499" y="2529670"/>
                  </a:lnTo>
                  <a:lnTo>
                    <a:pt x="2600327" y="2574572"/>
                  </a:lnTo>
                  <a:lnTo>
                    <a:pt x="2585595" y="2615791"/>
                  </a:lnTo>
                  <a:lnTo>
                    <a:pt x="2562478" y="2652151"/>
                  </a:lnTo>
                  <a:lnTo>
                    <a:pt x="2532151" y="2682478"/>
                  </a:lnTo>
                  <a:lnTo>
                    <a:pt x="2495791" y="2705595"/>
                  </a:lnTo>
                  <a:lnTo>
                    <a:pt x="2454572" y="2720328"/>
                  </a:lnTo>
                  <a:lnTo>
                    <a:pt x="2409669" y="2725500"/>
                  </a:lnTo>
                  <a:lnTo>
                    <a:pt x="195829" y="2725500"/>
                  </a:lnTo>
                  <a:lnTo>
                    <a:pt x="150927" y="2720328"/>
                  </a:lnTo>
                  <a:lnTo>
                    <a:pt x="109708" y="2705595"/>
                  </a:lnTo>
                  <a:lnTo>
                    <a:pt x="73348" y="2682478"/>
                  </a:lnTo>
                  <a:lnTo>
                    <a:pt x="43021" y="2652151"/>
                  </a:lnTo>
                  <a:lnTo>
                    <a:pt x="19904" y="2615791"/>
                  </a:lnTo>
                  <a:lnTo>
                    <a:pt x="5171" y="2574572"/>
                  </a:lnTo>
                  <a:lnTo>
                    <a:pt x="0" y="2529670"/>
                  </a:lnTo>
                  <a:lnTo>
                    <a:pt x="0" y="195829"/>
                  </a:lnTo>
                  <a:close/>
                </a:path>
              </a:pathLst>
            </a:custGeom>
            <a:ln w="9524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0649" y="1883772"/>
              <a:ext cx="2326822" cy="2418076"/>
            </a:xfrm>
            <a:prstGeom prst="rect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10961108" y="2487348"/>
            <a:ext cx="1444453" cy="368485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object 8"/>
          <p:cNvSpPr txBox="1"/>
          <p:nvPr/>
        </p:nvSpPr>
        <p:spPr>
          <a:xfrm>
            <a:off x="533400" y="3227662"/>
            <a:ext cx="5900218" cy="225873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lang="ru-RU" sz="2400" b="1" dirty="0" smtClean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Для автоматического мониторинга портфеля компаний:</a:t>
            </a:r>
          </a:p>
          <a:p>
            <a:pPr marL="16933" marR="6773">
              <a:spcBef>
                <a:spcPts val="133"/>
              </a:spcBef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на потоке получать уведомления 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о возникающих рисках:</a:t>
            </a:r>
          </a:p>
          <a:p>
            <a:pPr marL="16933" marR="6773">
              <a:spcBef>
                <a:spcPts val="133"/>
              </a:spcBef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ЧП на предприятии, преступления, забастовки и др.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655217-79E3-4C7D-BFC4-F73A5DC57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298" y="455157"/>
            <a:ext cx="777579" cy="426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gradFill flip="none" rotWithShape="1">
            <a:gsLst>
              <a:gs pos="74000">
                <a:srgbClr val="16ACEA"/>
              </a:gs>
              <a:gs pos="49000">
                <a:srgbClr val="B9E6F9"/>
              </a:gs>
              <a:gs pos="0">
                <a:srgbClr val="B9E6F9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8600" y="2487348"/>
            <a:ext cx="6476280" cy="3684852"/>
          </a:xfrm>
          <a:custGeom>
            <a:avLst/>
            <a:gdLst>
              <a:gd name="connsiteX0" fmla="*/ 0 w 6476280"/>
              <a:gd name="connsiteY0" fmla="*/ 263651 h 3684852"/>
              <a:gd name="connsiteX1" fmla="*/ 263651 w 6476280"/>
              <a:gd name="connsiteY1" fmla="*/ 0 h 3684852"/>
              <a:gd name="connsiteX2" fmla="*/ 6212629 w 6476280"/>
              <a:gd name="connsiteY2" fmla="*/ 0 h 3684852"/>
              <a:gd name="connsiteX3" fmla="*/ 6476280 w 6476280"/>
              <a:gd name="connsiteY3" fmla="*/ 263651 h 3684852"/>
              <a:gd name="connsiteX4" fmla="*/ 6476280 w 6476280"/>
              <a:gd name="connsiteY4" fmla="*/ 3421201 h 3684852"/>
              <a:gd name="connsiteX5" fmla="*/ 6212629 w 6476280"/>
              <a:gd name="connsiteY5" fmla="*/ 3684852 h 3684852"/>
              <a:gd name="connsiteX6" fmla="*/ 263651 w 6476280"/>
              <a:gd name="connsiteY6" fmla="*/ 3684852 h 3684852"/>
              <a:gd name="connsiteX7" fmla="*/ 0 w 6476280"/>
              <a:gd name="connsiteY7" fmla="*/ 3421201 h 3684852"/>
              <a:gd name="connsiteX8" fmla="*/ 0 w 6476280"/>
              <a:gd name="connsiteY8" fmla="*/ 263651 h 3684852"/>
              <a:gd name="connsiteX0" fmla="*/ 0 w 6476280"/>
              <a:gd name="connsiteY0" fmla="*/ 263651 h 3684852"/>
              <a:gd name="connsiteX1" fmla="*/ 263651 w 6476280"/>
              <a:gd name="connsiteY1" fmla="*/ 0 h 3684852"/>
              <a:gd name="connsiteX2" fmla="*/ 6212629 w 6476280"/>
              <a:gd name="connsiteY2" fmla="*/ 0 h 3684852"/>
              <a:gd name="connsiteX3" fmla="*/ 6476280 w 6476280"/>
              <a:gd name="connsiteY3" fmla="*/ 263651 h 3684852"/>
              <a:gd name="connsiteX4" fmla="*/ 6212629 w 6476280"/>
              <a:gd name="connsiteY4" fmla="*/ 3684852 h 3684852"/>
              <a:gd name="connsiteX5" fmla="*/ 263651 w 6476280"/>
              <a:gd name="connsiteY5" fmla="*/ 3684852 h 3684852"/>
              <a:gd name="connsiteX6" fmla="*/ 0 w 6476280"/>
              <a:gd name="connsiteY6" fmla="*/ 3421201 h 3684852"/>
              <a:gd name="connsiteX7" fmla="*/ 0 w 6476280"/>
              <a:gd name="connsiteY7" fmla="*/ 263651 h 3684852"/>
              <a:gd name="connsiteX0" fmla="*/ 0 w 6956251"/>
              <a:gd name="connsiteY0" fmla="*/ 263651 h 3684852"/>
              <a:gd name="connsiteX1" fmla="*/ 263651 w 6956251"/>
              <a:gd name="connsiteY1" fmla="*/ 0 h 3684852"/>
              <a:gd name="connsiteX2" fmla="*/ 6212629 w 6956251"/>
              <a:gd name="connsiteY2" fmla="*/ 0 h 3684852"/>
              <a:gd name="connsiteX3" fmla="*/ 6212629 w 6956251"/>
              <a:gd name="connsiteY3" fmla="*/ 3684852 h 3684852"/>
              <a:gd name="connsiteX4" fmla="*/ 263651 w 6956251"/>
              <a:gd name="connsiteY4" fmla="*/ 3684852 h 3684852"/>
              <a:gd name="connsiteX5" fmla="*/ 0 w 6956251"/>
              <a:gd name="connsiteY5" fmla="*/ 3421201 h 3684852"/>
              <a:gd name="connsiteX6" fmla="*/ 0 w 6956251"/>
              <a:gd name="connsiteY6" fmla="*/ 263651 h 3684852"/>
              <a:gd name="connsiteX0" fmla="*/ 0 w 7023122"/>
              <a:gd name="connsiteY0" fmla="*/ 263651 h 3684852"/>
              <a:gd name="connsiteX1" fmla="*/ 263651 w 7023122"/>
              <a:gd name="connsiteY1" fmla="*/ 0 h 3684852"/>
              <a:gd name="connsiteX2" fmla="*/ 6212629 w 7023122"/>
              <a:gd name="connsiteY2" fmla="*/ 0 h 3684852"/>
              <a:gd name="connsiteX3" fmla="*/ 6212629 w 7023122"/>
              <a:gd name="connsiteY3" fmla="*/ 3684852 h 3684852"/>
              <a:gd name="connsiteX4" fmla="*/ 263651 w 7023122"/>
              <a:gd name="connsiteY4" fmla="*/ 3684852 h 3684852"/>
              <a:gd name="connsiteX5" fmla="*/ 0 w 7023122"/>
              <a:gd name="connsiteY5" fmla="*/ 3421201 h 3684852"/>
              <a:gd name="connsiteX6" fmla="*/ 0 w 7023122"/>
              <a:gd name="connsiteY6" fmla="*/ 263651 h 3684852"/>
              <a:gd name="connsiteX0" fmla="*/ 0 w 6653293"/>
              <a:gd name="connsiteY0" fmla="*/ 263651 h 3684852"/>
              <a:gd name="connsiteX1" fmla="*/ 263651 w 6653293"/>
              <a:gd name="connsiteY1" fmla="*/ 0 h 3684852"/>
              <a:gd name="connsiteX2" fmla="*/ 6212629 w 6653293"/>
              <a:gd name="connsiteY2" fmla="*/ 0 h 3684852"/>
              <a:gd name="connsiteX3" fmla="*/ 6212629 w 6653293"/>
              <a:gd name="connsiteY3" fmla="*/ 3684852 h 3684852"/>
              <a:gd name="connsiteX4" fmla="*/ 263651 w 6653293"/>
              <a:gd name="connsiteY4" fmla="*/ 3684852 h 3684852"/>
              <a:gd name="connsiteX5" fmla="*/ 0 w 6653293"/>
              <a:gd name="connsiteY5" fmla="*/ 3421201 h 3684852"/>
              <a:gd name="connsiteX6" fmla="*/ 0 w 6653293"/>
              <a:gd name="connsiteY6" fmla="*/ 263651 h 3684852"/>
              <a:gd name="connsiteX0" fmla="*/ 0 w 6212629"/>
              <a:gd name="connsiteY0" fmla="*/ 263651 h 3684852"/>
              <a:gd name="connsiteX1" fmla="*/ 263651 w 6212629"/>
              <a:gd name="connsiteY1" fmla="*/ 0 h 3684852"/>
              <a:gd name="connsiteX2" fmla="*/ 6212629 w 6212629"/>
              <a:gd name="connsiteY2" fmla="*/ 0 h 3684852"/>
              <a:gd name="connsiteX3" fmla="*/ 6212629 w 6212629"/>
              <a:gd name="connsiteY3" fmla="*/ 3684852 h 3684852"/>
              <a:gd name="connsiteX4" fmla="*/ 263651 w 6212629"/>
              <a:gd name="connsiteY4" fmla="*/ 3684852 h 3684852"/>
              <a:gd name="connsiteX5" fmla="*/ 0 w 6212629"/>
              <a:gd name="connsiteY5" fmla="*/ 3421201 h 3684852"/>
              <a:gd name="connsiteX6" fmla="*/ 0 w 6212629"/>
              <a:gd name="connsiteY6" fmla="*/ 263651 h 368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12629" h="3684852">
                <a:moveTo>
                  <a:pt x="0" y="263651"/>
                </a:moveTo>
                <a:cubicBezTo>
                  <a:pt x="0" y="118041"/>
                  <a:pt x="118041" y="0"/>
                  <a:pt x="263651" y="0"/>
                </a:cubicBezTo>
                <a:lnTo>
                  <a:pt x="6212629" y="0"/>
                </a:lnTo>
                <a:lnTo>
                  <a:pt x="6212629" y="3684852"/>
                </a:lnTo>
                <a:lnTo>
                  <a:pt x="263651" y="3684852"/>
                </a:lnTo>
                <a:cubicBezTo>
                  <a:pt x="118041" y="3684852"/>
                  <a:pt x="0" y="3566811"/>
                  <a:pt x="0" y="3421201"/>
                </a:cubicBezTo>
                <a:lnTo>
                  <a:pt x="0" y="26365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04880" y="2029202"/>
            <a:ext cx="4191000" cy="4486149"/>
          </a:xfrm>
          <a:prstGeom prst="roundRect">
            <a:avLst>
              <a:gd name="adj" fmla="val 8667"/>
            </a:avLst>
          </a:prstGeom>
          <a:gradFill>
            <a:gsLst>
              <a:gs pos="100000">
                <a:srgbClr val="B9E6F9"/>
              </a:gs>
              <a:gs pos="0">
                <a:schemeClr val="tx1">
                  <a:lumMod val="50000"/>
                  <a:lumOff val="50000"/>
                  <a:alpha val="35000"/>
                </a:schemeClr>
              </a:gs>
              <a:gs pos="47000">
                <a:srgbClr val="9ADBF6"/>
              </a:gs>
            </a:gsLst>
            <a:lin ang="2700000" scaled="1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object 7"/>
          <p:cNvSpPr txBox="1">
            <a:spLocks/>
          </p:cNvSpPr>
          <p:nvPr/>
        </p:nvSpPr>
        <p:spPr>
          <a:xfrm>
            <a:off x="501228" y="351995"/>
            <a:ext cx="11690772" cy="124820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333" b="1" i="0">
                <a:solidFill>
                  <a:srgbClr val="1A314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 marR="6773">
              <a:spcBef>
                <a:spcPts val="133"/>
              </a:spcBef>
            </a:pP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Данные о публикациях в СМИ, </a:t>
            </a:r>
            <a:b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</a:br>
            <a:r>
              <a:rPr lang="ru-RU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Телеграме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 и официальных источниках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  <a:latin typeface="Museo Sans Cyrl 500" panose="02000000000000000000" pitchFamily="2" charset="-52"/>
            </a:endParaRPr>
          </a:p>
        </p:txBody>
      </p:sp>
      <p:sp>
        <p:nvSpPr>
          <p:cNvPr id="14" name="object 8"/>
          <p:cNvSpPr txBox="1"/>
          <p:nvPr/>
        </p:nvSpPr>
        <p:spPr>
          <a:xfrm>
            <a:off x="533400" y="3505200"/>
            <a:ext cx="5900218" cy="186375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lang="ru-RU" sz="2400" b="1" dirty="0" smtClean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Для ситуационно-кризисных центров,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 чтобы видеть все данные 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об упоминаниях компании, 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негативе и конкурентах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/>
            </a:r>
            <a:b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Arial"/>
              </a:rPr>
              <a:t>на одном экране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F655217-79E3-4C7D-BFC4-F73A5DC57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298" y="455157"/>
            <a:ext cx="777579" cy="42672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895880" y="2487348"/>
            <a:ext cx="1509682" cy="368485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object 2"/>
          <p:cNvGrpSpPr/>
          <p:nvPr/>
        </p:nvGrpSpPr>
        <p:grpSpPr>
          <a:xfrm>
            <a:off x="6587837" y="2147114"/>
            <a:ext cx="4423917" cy="4787086"/>
            <a:chOff x="4880870" y="1607442"/>
            <a:chExt cx="3070860" cy="3322954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0870" y="1607442"/>
              <a:ext cx="3070692" cy="33229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71382" y="1726504"/>
              <a:ext cx="2489835" cy="2741930"/>
            </a:xfrm>
            <a:custGeom>
              <a:avLst/>
              <a:gdLst/>
              <a:ahLst/>
              <a:cxnLst/>
              <a:rect l="l" t="t" r="r" b="b"/>
              <a:pathLst>
                <a:path w="2489834" h="2741929">
                  <a:moveTo>
                    <a:pt x="2302543" y="2741887"/>
                  </a:moveTo>
                  <a:lnTo>
                    <a:pt x="187123" y="2741887"/>
                  </a:lnTo>
                  <a:lnTo>
                    <a:pt x="137378" y="2735203"/>
                  </a:lnTo>
                  <a:lnTo>
                    <a:pt x="92678" y="2716339"/>
                  </a:lnTo>
                  <a:lnTo>
                    <a:pt x="54807" y="2687080"/>
                  </a:lnTo>
                  <a:lnTo>
                    <a:pt x="25547" y="2649208"/>
                  </a:lnTo>
                  <a:lnTo>
                    <a:pt x="6684" y="2604508"/>
                  </a:lnTo>
                  <a:lnTo>
                    <a:pt x="0" y="2554763"/>
                  </a:lnTo>
                  <a:lnTo>
                    <a:pt x="0" y="187123"/>
                  </a:lnTo>
                  <a:lnTo>
                    <a:pt x="6684" y="137378"/>
                  </a:lnTo>
                  <a:lnTo>
                    <a:pt x="25547" y="92678"/>
                  </a:lnTo>
                  <a:lnTo>
                    <a:pt x="54807" y="54807"/>
                  </a:lnTo>
                  <a:lnTo>
                    <a:pt x="92678" y="25547"/>
                  </a:lnTo>
                  <a:lnTo>
                    <a:pt x="137378" y="6684"/>
                  </a:lnTo>
                  <a:lnTo>
                    <a:pt x="187123" y="0"/>
                  </a:lnTo>
                  <a:lnTo>
                    <a:pt x="2302543" y="0"/>
                  </a:lnTo>
                  <a:lnTo>
                    <a:pt x="2374153" y="14243"/>
                  </a:lnTo>
                  <a:lnTo>
                    <a:pt x="2434860" y="54807"/>
                  </a:lnTo>
                  <a:lnTo>
                    <a:pt x="2475423" y="115514"/>
                  </a:lnTo>
                  <a:lnTo>
                    <a:pt x="2489667" y="187123"/>
                  </a:lnTo>
                  <a:lnTo>
                    <a:pt x="2489667" y="2554763"/>
                  </a:lnTo>
                  <a:lnTo>
                    <a:pt x="2482983" y="2604508"/>
                  </a:lnTo>
                  <a:lnTo>
                    <a:pt x="2464119" y="2649208"/>
                  </a:lnTo>
                  <a:lnTo>
                    <a:pt x="2434860" y="2687080"/>
                  </a:lnTo>
                  <a:lnTo>
                    <a:pt x="2396988" y="2716339"/>
                  </a:lnTo>
                  <a:lnTo>
                    <a:pt x="2352288" y="2735203"/>
                  </a:lnTo>
                  <a:lnTo>
                    <a:pt x="2302543" y="27418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71382" y="1726504"/>
              <a:ext cx="2489835" cy="2741930"/>
            </a:xfrm>
            <a:custGeom>
              <a:avLst/>
              <a:gdLst/>
              <a:ahLst/>
              <a:cxnLst/>
              <a:rect l="l" t="t" r="r" b="b"/>
              <a:pathLst>
                <a:path w="2489834" h="2741929">
                  <a:moveTo>
                    <a:pt x="0" y="187123"/>
                  </a:moveTo>
                  <a:lnTo>
                    <a:pt x="6684" y="137378"/>
                  </a:lnTo>
                  <a:lnTo>
                    <a:pt x="25547" y="92678"/>
                  </a:lnTo>
                  <a:lnTo>
                    <a:pt x="54807" y="54807"/>
                  </a:lnTo>
                  <a:lnTo>
                    <a:pt x="92678" y="25547"/>
                  </a:lnTo>
                  <a:lnTo>
                    <a:pt x="137378" y="6684"/>
                  </a:lnTo>
                  <a:lnTo>
                    <a:pt x="187123" y="0"/>
                  </a:lnTo>
                  <a:lnTo>
                    <a:pt x="2302543" y="0"/>
                  </a:lnTo>
                  <a:lnTo>
                    <a:pt x="2374153" y="14243"/>
                  </a:lnTo>
                  <a:lnTo>
                    <a:pt x="2434860" y="54807"/>
                  </a:lnTo>
                  <a:lnTo>
                    <a:pt x="2475423" y="115514"/>
                  </a:lnTo>
                  <a:lnTo>
                    <a:pt x="2489667" y="187123"/>
                  </a:lnTo>
                  <a:lnTo>
                    <a:pt x="2489667" y="2554763"/>
                  </a:lnTo>
                  <a:lnTo>
                    <a:pt x="2482983" y="2604508"/>
                  </a:lnTo>
                  <a:lnTo>
                    <a:pt x="2464119" y="2649208"/>
                  </a:lnTo>
                  <a:lnTo>
                    <a:pt x="2434860" y="2687080"/>
                  </a:lnTo>
                  <a:lnTo>
                    <a:pt x="2396988" y="2716339"/>
                  </a:lnTo>
                  <a:lnTo>
                    <a:pt x="2352288" y="2735203"/>
                  </a:lnTo>
                  <a:lnTo>
                    <a:pt x="2302543" y="2741887"/>
                  </a:lnTo>
                  <a:lnTo>
                    <a:pt x="187123" y="2741887"/>
                  </a:lnTo>
                  <a:lnTo>
                    <a:pt x="137378" y="2735203"/>
                  </a:lnTo>
                  <a:lnTo>
                    <a:pt x="92678" y="2716339"/>
                  </a:lnTo>
                  <a:lnTo>
                    <a:pt x="54807" y="2687080"/>
                  </a:lnTo>
                  <a:lnTo>
                    <a:pt x="25547" y="2649208"/>
                  </a:lnTo>
                  <a:lnTo>
                    <a:pt x="6684" y="2604508"/>
                  </a:lnTo>
                  <a:lnTo>
                    <a:pt x="0" y="2554763"/>
                  </a:lnTo>
                  <a:lnTo>
                    <a:pt x="0" y="187123"/>
                  </a:lnTo>
                  <a:close/>
                </a:path>
              </a:pathLst>
            </a:custGeom>
            <a:ln w="9524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1390" y="1781085"/>
              <a:ext cx="2009642" cy="263272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06628" y="1776322"/>
              <a:ext cx="2019300" cy="2642870"/>
            </a:xfrm>
            <a:custGeom>
              <a:avLst/>
              <a:gdLst/>
              <a:ahLst/>
              <a:cxnLst/>
              <a:rect l="l" t="t" r="r" b="b"/>
              <a:pathLst>
                <a:path w="2019300" h="2642870">
                  <a:moveTo>
                    <a:pt x="0" y="0"/>
                  </a:moveTo>
                  <a:lnTo>
                    <a:pt x="2019167" y="0"/>
                  </a:lnTo>
                  <a:lnTo>
                    <a:pt x="2019167" y="2642254"/>
                  </a:lnTo>
                  <a:lnTo>
                    <a:pt x="0" y="264225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gradFill flip="none" rotWithShape="1">
            <a:gsLst>
              <a:gs pos="0">
                <a:srgbClr val="16ACEA"/>
              </a:gs>
              <a:gs pos="100000">
                <a:srgbClr val="16ACEA"/>
              </a:gs>
              <a:gs pos="84000">
                <a:srgbClr val="B9E6F9"/>
              </a:gs>
              <a:gs pos="30000">
                <a:srgbClr val="B9E6F9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Правильный пятиугольник 26"/>
          <p:cNvSpPr/>
          <p:nvPr/>
        </p:nvSpPr>
        <p:spPr>
          <a:xfrm rot="20436835">
            <a:off x="10646062" y="2642371"/>
            <a:ext cx="2185628" cy="2081551"/>
          </a:xfrm>
          <a:prstGeom prst="pentagon">
            <a:avLst/>
          </a:prstGeom>
          <a:noFill/>
          <a:ln w="6350">
            <a:gradFill>
              <a:gsLst>
                <a:gs pos="0">
                  <a:schemeClr val="bg1">
                    <a:alpha val="35000"/>
                  </a:schemeClr>
                </a:gs>
                <a:gs pos="100000">
                  <a:srgbClr val="18739B"/>
                </a:gs>
                <a:gs pos="48000">
                  <a:srgbClr val="16ABEA">
                    <a:alpha val="85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авильный пятиугольник 27"/>
          <p:cNvSpPr/>
          <p:nvPr/>
        </p:nvSpPr>
        <p:spPr>
          <a:xfrm rot="13891710">
            <a:off x="9988148" y="4657898"/>
            <a:ext cx="1452378" cy="1383217"/>
          </a:xfrm>
          <a:prstGeom prst="pentagon">
            <a:avLst/>
          </a:prstGeom>
          <a:noFill/>
          <a:ln w="6350">
            <a:gradFill>
              <a:gsLst>
                <a:gs pos="0">
                  <a:schemeClr val="bg1">
                    <a:alpha val="35000"/>
                  </a:schemeClr>
                </a:gs>
                <a:gs pos="100000">
                  <a:srgbClr val="18739B"/>
                </a:gs>
                <a:gs pos="48000">
                  <a:srgbClr val="16ABEA">
                    <a:alpha val="85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авильный пятиугольник 29"/>
          <p:cNvSpPr/>
          <p:nvPr/>
        </p:nvSpPr>
        <p:spPr>
          <a:xfrm rot="11268014">
            <a:off x="-197969" y="2880827"/>
            <a:ext cx="701294" cy="667899"/>
          </a:xfrm>
          <a:prstGeom prst="pentagon">
            <a:avLst/>
          </a:prstGeom>
          <a:noFill/>
          <a:ln w="6350">
            <a:gradFill>
              <a:gsLst>
                <a:gs pos="0">
                  <a:schemeClr val="bg1">
                    <a:alpha val="35000"/>
                  </a:schemeClr>
                </a:gs>
                <a:gs pos="100000">
                  <a:srgbClr val="18739B"/>
                </a:gs>
                <a:gs pos="48000">
                  <a:srgbClr val="16ABEA">
                    <a:alpha val="85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7"/>
          <p:cNvSpPr txBox="1">
            <a:spLocks/>
          </p:cNvSpPr>
          <p:nvPr/>
        </p:nvSpPr>
        <p:spPr>
          <a:xfrm>
            <a:off x="501228" y="351995"/>
            <a:ext cx="11690772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333" b="1" i="0">
                <a:solidFill>
                  <a:srgbClr val="1A314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 marR="6773">
              <a:spcBef>
                <a:spcPts val="133"/>
              </a:spcBef>
            </a:pP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Большая база источников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  <a:latin typeface="Museo Sans Cyrl 500" panose="02000000000000000000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655217-79E3-4C7D-BFC4-F73A5DC57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298" y="455157"/>
            <a:ext cx="777579" cy="42672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46842" y="1524000"/>
            <a:ext cx="10297358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34">
              <a:spcBef>
                <a:spcPts val="1733"/>
              </a:spcBef>
              <a:tabLst>
                <a:tab pos="362364" algn="l"/>
              </a:tabLst>
            </a:pPr>
            <a:r>
              <a:rPr lang="ru-RU" sz="6000" dirty="0" smtClean="0">
                <a:ln w="3175">
                  <a:solidFill>
                    <a:srgbClr val="18739B"/>
                  </a:solidFill>
                </a:ln>
                <a:solidFill>
                  <a:schemeClr val="bg1"/>
                </a:solidFill>
                <a:latin typeface="Museo Sans Cyrl 500" panose="02000000000000000000" pitchFamily="2" charset="-52"/>
              </a:rPr>
              <a:t>85 000+</a:t>
            </a:r>
            <a:r>
              <a:rPr lang="ru-RU" sz="4800" dirty="0" smtClean="0">
                <a:latin typeface="Museo Sans Cyrl 300" panose="02000000000000000000" pitchFamily="2" charset="-52"/>
              </a:rPr>
              <a:t/>
            </a:r>
            <a:br>
              <a:rPr lang="ru-RU" sz="4800" dirty="0" smtClean="0">
                <a:latin typeface="Museo Sans Cyrl 300" panose="02000000000000000000" pitchFamily="2" charset="-52"/>
              </a:rPr>
            </a:br>
            <a:r>
              <a:rPr lang="ru-RU" sz="2400" spc="-2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источников</a:t>
            </a:r>
            <a:r>
              <a:rPr lang="ru-RU" sz="2400" spc="-4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в</a:t>
            </a:r>
            <a:r>
              <a:rPr lang="ru-RU" sz="2400" spc="-53" dirty="0" smtClean="0"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ru-RU" sz="2400" b="1" spc="-27" dirty="0" err="1" smtClean="0">
                <a:solidFill>
                  <a:srgbClr val="16ABEA"/>
                </a:solidFill>
                <a:latin typeface="Museo Sans Cyrl 300" panose="02000000000000000000" pitchFamily="2" charset="-52"/>
                <a:cs typeface="Microsoft Sans Serif"/>
              </a:rPr>
              <a:t>СКАНе</a:t>
            </a:r>
            <a:r>
              <a:rPr lang="en-US" sz="2400" b="1" spc="-27" dirty="0" smtClean="0">
                <a:solidFill>
                  <a:srgbClr val="16ABEA"/>
                </a:solidFill>
                <a:latin typeface="Museo Sans Cyrl 300" panose="02000000000000000000" pitchFamily="2" charset="-52"/>
                <a:cs typeface="Microsoft Sans Serif"/>
              </a:rPr>
              <a:t/>
            </a:r>
            <a:br>
              <a:rPr lang="en-US" sz="2400" b="1" spc="-27" dirty="0" smtClean="0">
                <a:solidFill>
                  <a:srgbClr val="16ABEA"/>
                </a:solidFill>
                <a:latin typeface="Museo Sans Cyrl 300" panose="02000000000000000000" pitchFamily="2" charset="-52"/>
                <a:cs typeface="Microsoft Sans Serif"/>
              </a:rPr>
            </a:br>
            <a:endParaRPr lang="en-US" sz="2400" dirty="0" smtClean="0">
              <a:solidFill>
                <a:schemeClr val="bg1"/>
              </a:solidFill>
              <a:latin typeface="Museo Sans Cyrl 300" panose="02000000000000000000" pitchFamily="2" charset="-52"/>
              <a:cs typeface="Microsoft Sans Serif"/>
            </a:endParaRPr>
          </a:p>
          <a:p>
            <a:pPr marL="474134" indent="-457200">
              <a:spcBef>
                <a:spcPts val="1733"/>
              </a:spcBef>
              <a:buFont typeface="Arial" panose="020B0604020202020204" pitchFamily="34" charset="0"/>
              <a:buChar char="•"/>
              <a:tabLst>
                <a:tab pos="362364" algn="l"/>
              </a:tabLst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платные</a:t>
            </a:r>
            <a:r>
              <a:rPr lang="ru-RU" sz="2400" spc="-4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ленты</a:t>
            </a:r>
            <a:r>
              <a:rPr lang="ru-RU" sz="2400" spc="-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ru-RU" sz="2400" spc="-2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информагентств,</a:t>
            </a:r>
            <a:r>
              <a:rPr lang="ru-RU" sz="2400" spc="-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br>
              <a:rPr lang="ru-RU" sz="2400" spc="-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в</a:t>
            </a:r>
            <a:r>
              <a:rPr lang="ru-RU" sz="2400" spc="-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том</a:t>
            </a:r>
            <a:r>
              <a:rPr lang="ru-RU" sz="2400" spc="-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числе,</a:t>
            </a:r>
            <a:r>
              <a:rPr lang="ru-RU" sz="2400" spc="-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ru-RU" sz="2400" spc="-1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Интерфакса;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Museo Sans Cyrl 300" panose="02000000000000000000" pitchFamily="2" charset="-52"/>
              <a:cs typeface="Microsoft Sans Serif"/>
            </a:endParaRPr>
          </a:p>
          <a:p>
            <a:pPr marL="474134" indent="-457200">
              <a:spcBef>
                <a:spcPts val="667"/>
              </a:spcBef>
              <a:buFont typeface="Arial" panose="020B0604020202020204" pitchFamily="34" charset="0"/>
              <a:buChar char="•"/>
              <a:tabLst>
                <a:tab pos="362364" algn="l"/>
              </a:tabLst>
            </a:pPr>
            <a:r>
              <a:rPr lang="ru-RU" sz="2400" spc="-1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региональные</a:t>
            </a:r>
            <a:r>
              <a:rPr lang="ru-RU" sz="2400" spc="-5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br>
              <a:rPr lang="ru-RU" sz="2400" spc="-5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и</a:t>
            </a:r>
            <a:r>
              <a:rPr lang="ru-RU" sz="2400" spc="-4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федеральные</a:t>
            </a:r>
            <a:r>
              <a:rPr lang="ru-RU" sz="2400" spc="-4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ru-RU" sz="2400" spc="-2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СМИ,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Museo Sans Cyrl 300" panose="02000000000000000000" pitchFamily="2" charset="-52"/>
              <a:cs typeface="Microsoft Sans Serif"/>
            </a:endParaRPr>
          </a:p>
          <a:p>
            <a:pPr marL="474134" indent="-457200">
              <a:spcBef>
                <a:spcPts val="667"/>
              </a:spcBef>
              <a:buFont typeface="Arial" panose="020B0604020202020204" pitchFamily="34" charset="0"/>
              <a:buChar char="•"/>
              <a:tabLst>
                <a:tab pos="362364" algn="l"/>
              </a:tabLst>
            </a:pPr>
            <a:r>
              <a:rPr lang="ru-RU" sz="2400" spc="-1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влиятельные</a:t>
            </a:r>
            <a:r>
              <a:rPr lang="ru-RU" sz="2400" spc="7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ru-RU" sz="2400" spc="-53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телеграм</a:t>
            </a:r>
            <a:r>
              <a:rPr lang="ru-RU" sz="2400" spc="-5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-</a:t>
            </a:r>
            <a:r>
              <a:rPr lang="ru-RU" sz="2400" spc="-1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каналы,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Museo Sans Cyrl 300" panose="02000000000000000000" pitchFamily="2" charset="-52"/>
              <a:cs typeface="Microsoft Sans Serif"/>
            </a:endParaRPr>
          </a:p>
          <a:p>
            <a:pPr marL="474134" indent="-457200">
              <a:spcBef>
                <a:spcPts val="667"/>
              </a:spcBef>
              <a:buFont typeface="Arial" panose="020B0604020202020204" pitchFamily="34" charset="0"/>
              <a:buChar char="•"/>
              <a:tabLst>
                <a:tab pos="362364" algn="l"/>
              </a:tabLst>
            </a:pPr>
            <a:r>
              <a:rPr lang="ru-RU" sz="2400" spc="-1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официальные</a:t>
            </a:r>
            <a:r>
              <a:rPr lang="ru-RU" sz="2400" spc="-5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ru-RU" sz="2400" spc="-1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источники;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Museo Sans Cyrl 300" panose="02000000000000000000" pitchFamily="2" charset="-52"/>
              <a:cs typeface="Microsoft Sans Serif"/>
            </a:endParaRPr>
          </a:p>
          <a:p>
            <a:pPr marL="474134" indent="-457200">
              <a:spcBef>
                <a:spcPts val="667"/>
              </a:spcBef>
              <a:buFont typeface="Arial" panose="020B0604020202020204" pitchFamily="34" charset="0"/>
              <a:buChar char="•"/>
              <a:tabLst>
                <a:tab pos="362364" algn="l"/>
              </a:tabLst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сайты</a:t>
            </a:r>
            <a:r>
              <a:rPr lang="ru-RU" sz="2400" spc="-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ru-RU" sz="2400" spc="-3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компаний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и</a:t>
            </a:r>
            <a:r>
              <a:rPr lang="ru-RU" sz="2400" spc="-3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 др.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Museo Sans Cyrl 300" panose="02000000000000000000" pitchFamily="2" charset="-52"/>
              <a:cs typeface="Microsoft Sans Serif"/>
            </a:endParaRPr>
          </a:p>
          <a:p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Museo Sans Cyrl 500" panose="02000000000000000000" pitchFamily="2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10400" y="1524000"/>
            <a:ext cx="694455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34">
              <a:spcBef>
                <a:spcPts val="1733"/>
              </a:spcBef>
              <a:tabLst>
                <a:tab pos="362364" algn="l"/>
              </a:tabLst>
            </a:pPr>
            <a:r>
              <a:rPr lang="ru-RU" sz="6000" dirty="0">
                <a:ln w="3175">
                  <a:solidFill>
                    <a:srgbClr val="18739B"/>
                  </a:solidFill>
                </a:ln>
                <a:solidFill>
                  <a:schemeClr val="bg1"/>
                </a:solidFill>
                <a:latin typeface="Museo Sans Cyrl 500" panose="02000000000000000000" pitchFamily="2" charset="-52"/>
              </a:rPr>
              <a:t>1 минута</a:t>
            </a:r>
            <a:r>
              <a:rPr lang="ru-RU" sz="4800" dirty="0" smtClean="0">
                <a:latin typeface="Museo Sans Cyrl 300" panose="02000000000000000000" pitchFamily="2" charset="-52"/>
              </a:rPr>
              <a:t/>
            </a:r>
            <a:br>
              <a:rPr lang="ru-RU" sz="4800" dirty="0" smtClean="0">
                <a:latin typeface="Museo Sans Cyrl 300" panose="02000000000000000000" pitchFamily="2" charset="-52"/>
              </a:rPr>
            </a:br>
            <a:r>
              <a:rPr lang="ru-RU" sz="2400" spc="-2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С такой скоростью в </a:t>
            </a:r>
            <a:r>
              <a:rPr lang="ru-RU" sz="2400" b="1" spc="-27" dirty="0" err="1" smtClean="0">
                <a:solidFill>
                  <a:srgbClr val="16ABEA"/>
                </a:solidFill>
                <a:latin typeface="Museo Sans Cyrl 300" panose="02000000000000000000" pitchFamily="2" charset="-52"/>
                <a:cs typeface="Microsoft Sans Serif"/>
              </a:rPr>
              <a:t>СКАНе</a:t>
            </a:r>
            <a:r>
              <a:rPr lang="ru-RU" sz="2400" spc="-2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br>
              <a:rPr lang="ru-RU" sz="2400" spc="-2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</a:br>
            <a:r>
              <a:rPr lang="ru-RU" sz="2400" spc="-2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появляются новости </a:t>
            </a:r>
            <a:br>
              <a:rPr lang="ru-RU" sz="2400" spc="-2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</a:br>
            <a:r>
              <a:rPr lang="ru-RU" sz="2400" spc="-2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из самых влиятельных </a:t>
            </a:r>
            <a:br>
              <a:rPr lang="ru-RU" sz="2400" spc="-2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</a:br>
            <a:r>
              <a:rPr lang="ru-RU" sz="2400" spc="-2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источников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Museo Sans Cyrl 500" panose="02000000000000000000" pitchFamily="2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10400" y="4287678"/>
            <a:ext cx="69445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34">
              <a:spcBef>
                <a:spcPts val="1733"/>
              </a:spcBef>
              <a:tabLst>
                <a:tab pos="362364" algn="l"/>
              </a:tabLst>
            </a:pPr>
            <a:r>
              <a:rPr lang="ru-RU" sz="6000" dirty="0">
                <a:ln w="3175">
                  <a:solidFill>
                    <a:srgbClr val="18739B"/>
                  </a:solidFill>
                </a:ln>
                <a:solidFill>
                  <a:schemeClr val="bg1"/>
                </a:solidFill>
                <a:latin typeface="Museo Sans Cyrl 500" panose="02000000000000000000" pitchFamily="2" charset="-52"/>
              </a:rPr>
              <a:t>5 лет</a:t>
            </a:r>
            <a:r>
              <a:rPr lang="ru-RU" sz="4800" dirty="0" smtClean="0">
                <a:latin typeface="Museo Sans Cyrl 300" panose="02000000000000000000" pitchFamily="2" charset="-52"/>
              </a:rPr>
              <a:t/>
            </a:r>
            <a:br>
              <a:rPr lang="ru-RU" sz="4800" dirty="0" smtClean="0">
                <a:latin typeface="Museo Sans Cyrl 300" panose="02000000000000000000" pitchFamily="2" charset="-52"/>
              </a:rPr>
            </a:br>
            <a:r>
              <a:rPr lang="ru-RU" sz="2400" spc="-2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Максимальная </a:t>
            </a:r>
            <a:br>
              <a:rPr lang="ru-RU" sz="2400" spc="-2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</a:br>
            <a:r>
              <a:rPr lang="ru-RU" sz="2400" spc="-2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глубина архива, </a:t>
            </a:r>
            <a:br>
              <a:rPr lang="ru-RU" sz="2400" spc="-2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</a:br>
            <a:r>
              <a:rPr lang="ru-RU" sz="2400" spc="-2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доступного для выгрузки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Museo Sans Cyrl 500" panose="02000000000000000000" pitchFamily="2" charset="-52"/>
            </a:endParaRPr>
          </a:p>
        </p:txBody>
      </p:sp>
      <p:grpSp>
        <p:nvGrpSpPr>
          <p:cNvPr id="15" name="Группа 14"/>
          <p:cNvGrpSpPr/>
          <p:nvPr/>
        </p:nvGrpSpPr>
        <p:grpSpPr>
          <a:xfrm flipH="1">
            <a:off x="-76200" y="1117685"/>
            <a:ext cx="10790537" cy="130249"/>
            <a:chOff x="-1173203" y="5802276"/>
            <a:chExt cx="10790537" cy="130249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-1060099" y="5867400"/>
              <a:ext cx="10677433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16ABEA"/>
                  </a:gs>
                  <a:gs pos="100000">
                    <a:srgbClr val="23B1EB">
                      <a:alpha val="26000"/>
                    </a:srgb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Овал 19"/>
            <p:cNvSpPr/>
            <p:nvPr/>
          </p:nvSpPr>
          <p:spPr>
            <a:xfrm flipH="1" flipV="1">
              <a:off x="-1173203" y="5802276"/>
              <a:ext cx="130249" cy="130249"/>
            </a:xfrm>
            <a:prstGeom prst="ellipse">
              <a:avLst/>
            </a:prstGeom>
            <a:solidFill>
              <a:srgbClr val="16ACEA"/>
            </a:solidFill>
            <a:ln>
              <a:solidFill>
                <a:srgbClr val="16AC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7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gradFill flip="none" rotWithShape="1">
            <a:gsLst>
              <a:gs pos="74000">
                <a:srgbClr val="16ACEA"/>
              </a:gs>
              <a:gs pos="49000">
                <a:srgbClr val="B9E6F9"/>
              </a:gs>
              <a:gs pos="0">
                <a:srgbClr val="B9E6F9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7"/>
          <p:cNvSpPr txBox="1">
            <a:spLocks/>
          </p:cNvSpPr>
          <p:nvPr/>
        </p:nvSpPr>
        <p:spPr>
          <a:xfrm>
            <a:off x="501228" y="351995"/>
            <a:ext cx="11690772" cy="126102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333" b="1" i="0">
                <a:solidFill>
                  <a:srgbClr val="1A314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 marR="6773">
              <a:spcBef>
                <a:spcPts val="133"/>
              </a:spcBef>
            </a:pPr>
            <a:r>
              <a:rPr lang="ru-RU" sz="4000" dirty="0" smtClean="0">
                <a:solidFill>
                  <a:srgbClr val="16ABEA"/>
                </a:solidFill>
                <a:latin typeface="Museo Sans Cyrl 500" panose="02000000000000000000" pitchFamily="2" charset="-52"/>
              </a:rPr>
              <a:t>Проверка</a:t>
            </a:r>
            <a:r>
              <a:rPr lang="en-US" sz="4000" dirty="0" smtClean="0">
                <a:solidFill>
                  <a:srgbClr val="16ABEA"/>
                </a:solidFill>
                <a:latin typeface="Museo Sans Cyrl 500" panose="02000000000000000000" pitchFamily="2" charset="-52"/>
              </a:rPr>
              <a:t> </a:t>
            </a:r>
            <a:r>
              <a:rPr lang="ru-RU" sz="4000" dirty="0" smtClean="0">
                <a:solidFill>
                  <a:srgbClr val="16ABEA"/>
                </a:solidFill>
                <a:latin typeface="Museo Sans Cyrl 500" panose="02000000000000000000" pitchFamily="2" charset="-52"/>
              </a:rPr>
              <a:t>на </a:t>
            </a:r>
            <a:r>
              <a:rPr lang="ru-RU" sz="4000" dirty="0">
                <a:solidFill>
                  <a:srgbClr val="16ABEA"/>
                </a:solidFill>
                <a:latin typeface="Museo Sans Cyrl 500" panose="02000000000000000000" pitchFamily="2" charset="-52"/>
              </a:rPr>
              <a:t>потоке </a:t>
            </a:r>
            <a:r>
              <a:rPr lang="en-US" sz="4000" dirty="0" smtClean="0">
                <a:solidFill>
                  <a:srgbClr val="16ABEA"/>
                </a:solidFill>
                <a:latin typeface="Museo Sans Cyrl 500" panose="02000000000000000000" pitchFamily="2" charset="-52"/>
              </a:rPr>
              <a:t/>
            </a:r>
            <a:br>
              <a:rPr lang="en-US" sz="4000" dirty="0" smtClean="0">
                <a:solidFill>
                  <a:srgbClr val="16ABEA"/>
                </a:solidFill>
                <a:latin typeface="Museo Sans Cyrl 500" panose="02000000000000000000" pitchFamily="2" charset="-52"/>
              </a:rPr>
            </a:b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для 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автоматического мониторинга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655217-79E3-4C7D-BFC4-F73A5DC57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298" y="455157"/>
            <a:ext cx="777579" cy="42672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63880" y="2286000"/>
            <a:ext cx="3352800" cy="3962400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3253310"/>
            <a:ext cx="3048000" cy="223309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400" b="0" dirty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Вы</a:t>
            </a:r>
            <a:r>
              <a:rPr sz="2400" b="0" spc="-27" dirty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b="0" spc="-33" dirty="0" err="1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подключаетесь</a:t>
            </a:r>
            <a:r>
              <a:rPr sz="2400" b="0" spc="-27" dirty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en-US" sz="2400" b="0" spc="-27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/>
            </a:r>
            <a:br>
              <a:rPr lang="en-US" sz="2400" b="0" spc="-27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</a:br>
            <a:r>
              <a:rPr sz="2400" b="0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к</a:t>
            </a:r>
            <a:r>
              <a:rPr sz="2400" b="0" spc="-20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dirty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API</a:t>
            </a:r>
            <a:r>
              <a:rPr sz="2400" spc="-27" dirty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 SCAN </a:t>
            </a:r>
            <a:r>
              <a:rPr lang="en-US" sz="2400" b="0" spc="-27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/>
            </a:r>
            <a:br>
              <a:rPr lang="en-US" sz="2400" b="0" spc="-27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</a:br>
            <a:r>
              <a:rPr sz="2400" b="0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и</a:t>
            </a:r>
            <a:r>
              <a:rPr sz="2400" b="0" spc="-20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b="0" spc="-33" dirty="0" err="1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загружаете</a:t>
            </a:r>
            <a:r>
              <a:rPr sz="2400" b="0" spc="-13" dirty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en-US" sz="2400" b="0" spc="-13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/>
            </a:r>
            <a:br>
              <a:rPr lang="en-US" sz="2400" b="0" spc="-13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</a:br>
            <a:r>
              <a:rPr sz="2400" b="0" spc="-13" dirty="0" err="1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список</a:t>
            </a:r>
            <a:r>
              <a:rPr sz="2400" b="0" spc="-13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b="0" dirty="0" err="1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интересующих</a:t>
            </a:r>
            <a:r>
              <a:rPr sz="2400" b="0" spc="-47" dirty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b="0" spc="-13" dirty="0" err="1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компаний</a:t>
            </a:r>
            <a:endParaRPr sz="2400" dirty="0">
              <a:latin typeface="Museo Sans Cyrl 300" panose="02000000000000000000" pitchFamily="2" charset="-52"/>
              <a:cs typeface="Microsoft Sans Serif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58123" y="2286000"/>
            <a:ext cx="3352800" cy="3962400"/>
          </a:xfrm>
          <a:prstGeom prst="roundRect">
            <a:avLst/>
          </a:prstGeom>
          <a:solidFill>
            <a:schemeClr val="bg1">
              <a:alpha val="60000"/>
            </a:schemeClr>
          </a:solidFill>
          <a:ln w="12700">
            <a:solidFill>
              <a:srgbClr val="16A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52366" y="2286000"/>
            <a:ext cx="4525433" cy="3962400"/>
          </a:xfrm>
          <a:prstGeom prst="roundRect">
            <a:avLst/>
          </a:prstGeom>
          <a:noFill/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 flipH="1">
            <a:off x="3916680" y="2917751"/>
            <a:ext cx="732356" cy="54049"/>
            <a:chOff x="-1106529" y="5840375"/>
            <a:chExt cx="732356" cy="5404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-1060100" y="5867400"/>
              <a:ext cx="685927" cy="0"/>
            </a:xfrm>
            <a:prstGeom prst="line">
              <a:avLst/>
            </a:prstGeom>
            <a:ln>
              <a:solidFill>
                <a:srgbClr val="16AC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Овал 13"/>
            <p:cNvSpPr/>
            <p:nvPr/>
          </p:nvSpPr>
          <p:spPr>
            <a:xfrm flipH="1" flipV="1">
              <a:off x="-1106529" y="5840375"/>
              <a:ext cx="54049" cy="54049"/>
            </a:xfrm>
            <a:prstGeom prst="ellipse">
              <a:avLst/>
            </a:prstGeom>
            <a:solidFill>
              <a:srgbClr val="16ACEA"/>
            </a:solidFill>
            <a:ln>
              <a:solidFill>
                <a:srgbClr val="16AC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7200"/>
            </a:p>
          </p:txBody>
        </p:sp>
      </p:grpSp>
      <p:grpSp>
        <p:nvGrpSpPr>
          <p:cNvPr id="17" name="Группа 16"/>
          <p:cNvGrpSpPr/>
          <p:nvPr/>
        </p:nvGrpSpPr>
        <p:grpSpPr>
          <a:xfrm flipH="1">
            <a:off x="0" y="2917751"/>
            <a:ext cx="732356" cy="54049"/>
            <a:chOff x="-1106529" y="5840375"/>
            <a:chExt cx="732356" cy="54049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-1060100" y="5867400"/>
              <a:ext cx="685927" cy="0"/>
            </a:xfrm>
            <a:prstGeom prst="line">
              <a:avLst/>
            </a:prstGeom>
            <a:ln>
              <a:solidFill>
                <a:srgbClr val="16AC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Овал 18"/>
            <p:cNvSpPr/>
            <p:nvPr/>
          </p:nvSpPr>
          <p:spPr>
            <a:xfrm flipH="1" flipV="1">
              <a:off x="-1106529" y="5840375"/>
              <a:ext cx="54049" cy="54049"/>
            </a:xfrm>
            <a:prstGeom prst="ellipse">
              <a:avLst/>
            </a:prstGeom>
            <a:solidFill>
              <a:srgbClr val="16ACEA"/>
            </a:solidFill>
            <a:ln>
              <a:solidFill>
                <a:srgbClr val="16AC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7200"/>
            </a:p>
          </p:txBody>
        </p:sp>
      </p:grpSp>
      <p:sp>
        <p:nvSpPr>
          <p:cNvPr id="20" name="object 3"/>
          <p:cNvSpPr txBox="1">
            <a:spLocks/>
          </p:cNvSpPr>
          <p:nvPr/>
        </p:nvSpPr>
        <p:spPr>
          <a:xfrm>
            <a:off x="4719133" y="3248077"/>
            <a:ext cx="3048000" cy="186375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333" b="1" i="0">
                <a:solidFill>
                  <a:srgbClr val="1A314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 marR="6773">
              <a:spcBef>
                <a:spcPts val="133"/>
              </a:spcBef>
            </a:pPr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Уже через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10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минут </a:t>
            </a:r>
            <a:r>
              <a:rPr lang="ru-RU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начинает </a:t>
            </a:r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собираться </a:t>
            </a:r>
            <a:r>
              <a:rPr 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/>
            </a:r>
            <a:br>
              <a:rPr 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</a:br>
            <a:r>
              <a:rPr lang="ru-RU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очередь </a:t>
            </a:r>
            <a:r>
              <a:rPr 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/>
            </a:r>
            <a:br>
              <a:rPr 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</a:br>
            <a:r>
              <a:rPr lang="ru-RU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публикаций</a:t>
            </a:r>
            <a:endParaRPr lang="ru-RU" sz="2400" b="0" dirty="0">
              <a:solidFill>
                <a:schemeClr val="tx1">
                  <a:lumMod val="85000"/>
                  <a:lumOff val="15000"/>
                </a:schemeClr>
              </a:solidFill>
              <a:latin typeface="Museo Sans Cyrl 300" panose="02000000000000000000" pitchFamily="2" charset="-52"/>
              <a:cs typeface="Microsoft Sans Serif"/>
            </a:endParaRPr>
          </a:p>
        </p:txBody>
      </p:sp>
      <p:sp>
        <p:nvSpPr>
          <p:cNvPr id="21" name="object 3"/>
          <p:cNvSpPr txBox="1">
            <a:spLocks/>
          </p:cNvSpPr>
          <p:nvPr/>
        </p:nvSpPr>
        <p:spPr>
          <a:xfrm>
            <a:off x="8686800" y="3248077"/>
            <a:ext cx="3048000" cy="223309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333" b="1" i="0">
                <a:solidFill>
                  <a:srgbClr val="1A314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 marR="6773">
              <a:spcBef>
                <a:spcPts val="133"/>
              </a:spcBef>
            </a:pPr>
            <a:r>
              <a:rPr lang="ru-RU" sz="2400" b="0" dirty="0">
                <a:solidFill>
                  <a:schemeClr val="bg1"/>
                </a:solidFill>
                <a:latin typeface="Museo Sans Cyrl 300" panose="02000000000000000000" pitchFamily="2" charset="-52"/>
                <a:cs typeface="Microsoft Sans Serif"/>
              </a:rPr>
              <a:t>Эту очередь можно забирать с любой регулярностью:</a:t>
            </a:r>
          </a:p>
          <a:p>
            <a:pPr marL="16933" marR="6773">
              <a:spcBef>
                <a:spcPts val="133"/>
              </a:spcBef>
            </a:pPr>
            <a:r>
              <a:rPr lang="ru-RU" sz="2400" b="0" dirty="0">
                <a:solidFill>
                  <a:schemeClr val="bg1"/>
                </a:solidFill>
                <a:latin typeface="Museo Sans Cyrl 300" panose="02000000000000000000" pitchFamily="2" charset="-52"/>
                <a:cs typeface="Microsoft Sans Serif"/>
              </a:rPr>
              <a:t>ежедневно, </a:t>
            </a:r>
            <a:r>
              <a:rPr lang="en-US" sz="2400" b="0" dirty="0" smtClean="0">
                <a:solidFill>
                  <a:schemeClr val="bg1"/>
                </a:solidFill>
                <a:latin typeface="Museo Sans Cyrl 300" panose="02000000000000000000" pitchFamily="2" charset="-52"/>
                <a:cs typeface="Microsoft Sans Serif"/>
              </a:rPr>
              <a:t/>
            </a:r>
            <a:br>
              <a:rPr lang="en-US" sz="2400" b="0" dirty="0" smtClean="0">
                <a:solidFill>
                  <a:schemeClr val="bg1"/>
                </a:solidFill>
                <a:latin typeface="Museo Sans Cyrl 300" panose="02000000000000000000" pitchFamily="2" charset="-52"/>
                <a:cs typeface="Microsoft Sans Serif"/>
              </a:rPr>
            </a:br>
            <a:r>
              <a:rPr lang="ru-RU" sz="2400" b="0" dirty="0" smtClean="0">
                <a:solidFill>
                  <a:schemeClr val="bg1"/>
                </a:solidFill>
                <a:latin typeface="Museo Sans Cyrl 300" panose="02000000000000000000" pitchFamily="2" charset="-52"/>
                <a:cs typeface="Microsoft Sans Serif"/>
              </a:rPr>
              <a:t>два </a:t>
            </a:r>
            <a:r>
              <a:rPr lang="ru-RU" sz="2400" b="0" dirty="0">
                <a:solidFill>
                  <a:schemeClr val="bg1"/>
                </a:solidFill>
                <a:latin typeface="Museo Sans Cyrl 300" panose="02000000000000000000" pitchFamily="2" charset="-52"/>
                <a:cs typeface="Microsoft Sans Serif"/>
              </a:rPr>
              <a:t>раза в день </a:t>
            </a:r>
            <a:r>
              <a:rPr lang="en-US" sz="2400" b="0" dirty="0" smtClean="0">
                <a:solidFill>
                  <a:schemeClr val="bg1"/>
                </a:solidFill>
                <a:latin typeface="Museo Sans Cyrl 300" panose="02000000000000000000" pitchFamily="2" charset="-52"/>
                <a:cs typeface="Microsoft Sans Serif"/>
              </a:rPr>
              <a:t/>
            </a:r>
            <a:br>
              <a:rPr lang="en-US" sz="2400" b="0" dirty="0" smtClean="0">
                <a:solidFill>
                  <a:schemeClr val="bg1"/>
                </a:solidFill>
                <a:latin typeface="Museo Sans Cyrl 300" panose="02000000000000000000" pitchFamily="2" charset="-52"/>
                <a:cs typeface="Microsoft Sans Serif"/>
              </a:rPr>
            </a:br>
            <a:r>
              <a:rPr lang="ru-RU" sz="2400" b="0" dirty="0" smtClean="0">
                <a:solidFill>
                  <a:schemeClr val="bg1"/>
                </a:solidFill>
                <a:latin typeface="Museo Sans Cyrl 300" panose="02000000000000000000" pitchFamily="2" charset="-52"/>
                <a:cs typeface="Microsoft Sans Serif"/>
              </a:rPr>
              <a:t>или </a:t>
            </a:r>
            <a:r>
              <a:rPr lang="ru-RU" sz="2400" b="0" dirty="0">
                <a:solidFill>
                  <a:schemeClr val="bg1"/>
                </a:solidFill>
                <a:latin typeface="Museo Sans Cyrl 300" panose="02000000000000000000" pitchFamily="2" charset="-52"/>
                <a:cs typeface="Microsoft Sans Serif"/>
              </a:rPr>
              <a:t>каждые полчаса</a:t>
            </a:r>
            <a:endParaRPr lang="ru-RU" sz="2400" dirty="0">
              <a:solidFill>
                <a:schemeClr val="bg1"/>
              </a:solidFill>
              <a:latin typeface="Museo Sans Cyrl 300" panose="02000000000000000000" pitchFamily="2" charset="-52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gradFill flip="none" rotWithShape="1">
            <a:gsLst>
              <a:gs pos="74000">
                <a:srgbClr val="16ACEA"/>
              </a:gs>
              <a:gs pos="49000">
                <a:srgbClr val="B9E6F9"/>
              </a:gs>
              <a:gs pos="0">
                <a:srgbClr val="B9E6F9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7"/>
          <p:cNvSpPr txBox="1">
            <a:spLocks/>
          </p:cNvSpPr>
          <p:nvPr/>
        </p:nvSpPr>
        <p:spPr>
          <a:xfrm>
            <a:off x="501228" y="351995"/>
            <a:ext cx="11690772" cy="126102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333" b="1" i="0">
                <a:solidFill>
                  <a:srgbClr val="1A314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 marR="6773">
              <a:spcBef>
                <a:spcPts val="133"/>
              </a:spcBef>
            </a:pPr>
            <a:r>
              <a:rPr lang="ru-RU" sz="4000" dirty="0">
                <a:solidFill>
                  <a:srgbClr val="16ABEA"/>
                </a:solidFill>
                <a:latin typeface="Museo Sans Cyrl 500" panose="02000000000000000000" pitchFamily="2" charset="-52"/>
              </a:rPr>
              <a:t>Поиск по архиву — </a:t>
            </a:r>
            <a:r>
              <a:rPr lang="en-US" sz="4000" dirty="0" smtClean="0">
                <a:solidFill>
                  <a:srgbClr val="16ABEA"/>
                </a:solidFill>
                <a:latin typeface="Museo Sans Cyrl 500" panose="02000000000000000000" pitchFamily="2" charset="-52"/>
              </a:rPr>
              <a:t/>
            </a:r>
            <a:br>
              <a:rPr lang="en-US" sz="4000" dirty="0" smtClean="0">
                <a:solidFill>
                  <a:srgbClr val="16ABEA"/>
                </a:solidFill>
                <a:latin typeface="Museo Sans Cyrl 500" panose="02000000000000000000" pitchFamily="2" charset="-52"/>
              </a:rPr>
            </a:b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для 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точечной проверки компаний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655217-79E3-4C7D-BFC4-F73A5DC57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298" y="455157"/>
            <a:ext cx="777579" cy="42672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63880" y="2286000"/>
            <a:ext cx="3352800" cy="3962400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838200" y="3253310"/>
            <a:ext cx="3048000" cy="112509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333" b="1" i="0">
                <a:solidFill>
                  <a:srgbClr val="1A314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 marR="6773">
              <a:spcBef>
                <a:spcPts val="133"/>
              </a:spcBef>
            </a:pPr>
            <a:r>
              <a:rPr lang="ru-RU" sz="2400" b="0" dirty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По умолчанию доступен архив </a:t>
            </a:r>
            <a:r>
              <a:rPr lang="en-US" sz="2400" b="0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/>
            </a:r>
            <a:br>
              <a:rPr lang="en-US" sz="2400" b="0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</a:br>
            <a:r>
              <a:rPr lang="ru-RU" sz="2400" b="0" dirty="0" smtClean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до </a:t>
            </a:r>
            <a:r>
              <a:rPr lang="ru-RU" sz="2400" dirty="0">
                <a:solidFill>
                  <a:srgbClr val="000000"/>
                </a:solidFill>
                <a:latin typeface="Museo Sans Cyrl 300" panose="02000000000000000000" pitchFamily="2" charset="-52"/>
                <a:cs typeface="Microsoft Sans Serif"/>
              </a:rPr>
              <a:t>1 года</a:t>
            </a:r>
            <a:endParaRPr lang="ru-RU" sz="2400" dirty="0">
              <a:latin typeface="Museo Sans Cyrl 300" panose="02000000000000000000" pitchFamily="2" charset="-52"/>
              <a:cs typeface="Microsoft Sans Serif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58123" y="2286000"/>
            <a:ext cx="3352800" cy="3962400"/>
          </a:xfrm>
          <a:prstGeom prst="roundRect">
            <a:avLst/>
          </a:prstGeom>
          <a:solidFill>
            <a:schemeClr val="bg1">
              <a:alpha val="60000"/>
            </a:schemeClr>
          </a:solidFill>
          <a:ln w="12700">
            <a:solidFill>
              <a:srgbClr val="16A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52366" y="2286000"/>
            <a:ext cx="4525433" cy="3962400"/>
          </a:xfrm>
          <a:prstGeom prst="roundRect">
            <a:avLst/>
          </a:prstGeom>
          <a:noFill/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 flipH="1">
            <a:off x="3916680" y="2917751"/>
            <a:ext cx="732356" cy="54049"/>
            <a:chOff x="-1106529" y="5840375"/>
            <a:chExt cx="732356" cy="5404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-1060100" y="5867400"/>
              <a:ext cx="685927" cy="0"/>
            </a:xfrm>
            <a:prstGeom prst="line">
              <a:avLst/>
            </a:prstGeom>
            <a:ln>
              <a:solidFill>
                <a:srgbClr val="16AC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Овал 13"/>
            <p:cNvSpPr/>
            <p:nvPr/>
          </p:nvSpPr>
          <p:spPr>
            <a:xfrm flipH="1" flipV="1">
              <a:off x="-1106529" y="5840375"/>
              <a:ext cx="54049" cy="54049"/>
            </a:xfrm>
            <a:prstGeom prst="ellipse">
              <a:avLst/>
            </a:prstGeom>
            <a:solidFill>
              <a:srgbClr val="16ACEA"/>
            </a:solidFill>
            <a:ln>
              <a:solidFill>
                <a:srgbClr val="16AC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7200"/>
            </a:p>
          </p:txBody>
        </p:sp>
      </p:grpSp>
      <p:grpSp>
        <p:nvGrpSpPr>
          <p:cNvPr id="15" name="Группа 14"/>
          <p:cNvGrpSpPr/>
          <p:nvPr/>
        </p:nvGrpSpPr>
        <p:grpSpPr>
          <a:xfrm flipH="1">
            <a:off x="0" y="2917751"/>
            <a:ext cx="732356" cy="54049"/>
            <a:chOff x="-1106529" y="5840375"/>
            <a:chExt cx="732356" cy="54049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-1060100" y="5867400"/>
              <a:ext cx="685927" cy="0"/>
            </a:xfrm>
            <a:prstGeom prst="line">
              <a:avLst/>
            </a:prstGeom>
            <a:ln>
              <a:solidFill>
                <a:srgbClr val="16AC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Овал 16"/>
            <p:cNvSpPr/>
            <p:nvPr/>
          </p:nvSpPr>
          <p:spPr>
            <a:xfrm flipH="1" flipV="1">
              <a:off x="-1106529" y="5840375"/>
              <a:ext cx="54049" cy="54049"/>
            </a:xfrm>
            <a:prstGeom prst="ellipse">
              <a:avLst/>
            </a:prstGeom>
            <a:solidFill>
              <a:srgbClr val="16ACEA"/>
            </a:solidFill>
            <a:ln>
              <a:solidFill>
                <a:srgbClr val="16AC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7200"/>
            </a:p>
          </p:txBody>
        </p:sp>
      </p:grpSp>
      <p:sp>
        <p:nvSpPr>
          <p:cNvPr id="18" name="object 3"/>
          <p:cNvSpPr txBox="1">
            <a:spLocks/>
          </p:cNvSpPr>
          <p:nvPr/>
        </p:nvSpPr>
        <p:spPr>
          <a:xfrm>
            <a:off x="4719133" y="3248077"/>
            <a:ext cx="3048000" cy="149442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333" b="1" i="0">
                <a:solidFill>
                  <a:srgbClr val="1A314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 marR="6773">
              <a:spcBef>
                <a:spcPts val="133"/>
              </a:spcBef>
            </a:pPr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Е</a:t>
            </a:r>
            <a:r>
              <a:rPr lang="ru-RU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сть </a:t>
            </a:r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возможность выгрузить </a:t>
            </a:r>
            <a:r>
              <a:rPr lang="ru-RU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данные</a:t>
            </a:r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/>
            </a:r>
            <a:b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</a:br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по интересующей компании за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5 лет</a:t>
            </a:r>
          </a:p>
        </p:txBody>
      </p:sp>
      <p:sp>
        <p:nvSpPr>
          <p:cNvPr id="19" name="object 3"/>
          <p:cNvSpPr txBox="1">
            <a:spLocks/>
          </p:cNvSpPr>
          <p:nvPr/>
        </p:nvSpPr>
        <p:spPr>
          <a:xfrm>
            <a:off x="8686800" y="3248077"/>
            <a:ext cx="3048000" cy="223309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333" b="1" i="0">
                <a:solidFill>
                  <a:srgbClr val="1A314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 marR="6773">
              <a:spcBef>
                <a:spcPts val="133"/>
              </a:spcBef>
            </a:pPr>
            <a:r>
              <a:rPr lang="ru-RU" sz="2400" b="0" dirty="0">
                <a:solidFill>
                  <a:schemeClr val="bg1"/>
                </a:solidFill>
                <a:latin typeface="Museo Sans Cyrl 300" panose="02000000000000000000" pitchFamily="2" charset="-52"/>
                <a:cs typeface="Microsoft Sans Serif"/>
              </a:rPr>
              <a:t>В архив входят все источники, доступные в </a:t>
            </a:r>
            <a:r>
              <a:rPr lang="ru-RU" sz="2400" b="0" dirty="0" err="1">
                <a:solidFill>
                  <a:schemeClr val="bg1"/>
                </a:solidFill>
                <a:latin typeface="Museo Sans Cyrl 300" panose="02000000000000000000" pitchFamily="2" charset="-52"/>
                <a:cs typeface="Microsoft Sans Serif"/>
              </a:rPr>
              <a:t>СКАНе</a:t>
            </a:r>
            <a:r>
              <a:rPr lang="ru-RU" sz="2400" b="0" dirty="0">
                <a:solidFill>
                  <a:schemeClr val="bg1"/>
                </a:solidFill>
                <a:latin typeface="Museo Sans Cyrl 300" panose="02000000000000000000" pitchFamily="2" charset="-52"/>
                <a:cs typeface="Microsoft Sans Serif"/>
              </a:rPr>
              <a:t>, с момента </a:t>
            </a:r>
            <a:r>
              <a:rPr lang="ru-RU" sz="2400" b="0" dirty="0" smtClean="0">
                <a:solidFill>
                  <a:schemeClr val="bg1"/>
                </a:solidFill>
                <a:latin typeface="Museo Sans Cyrl 300" panose="02000000000000000000" pitchFamily="2" charset="-52"/>
                <a:cs typeface="Microsoft Sans Serif"/>
              </a:rPr>
              <a:t/>
            </a:r>
            <a:br>
              <a:rPr lang="ru-RU" sz="2400" b="0" dirty="0" smtClean="0">
                <a:solidFill>
                  <a:schemeClr val="bg1"/>
                </a:solidFill>
                <a:latin typeface="Museo Sans Cyrl 300" panose="02000000000000000000" pitchFamily="2" charset="-52"/>
                <a:cs typeface="Microsoft Sans Serif"/>
              </a:rPr>
            </a:br>
            <a:r>
              <a:rPr lang="ru-RU" sz="2400" b="0" dirty="0" smtClean="0">
                <a:solidFill>
                  <a:schemeClr val="bg1"/>
                </a:solidFill>
                <a:latin typeface="Museo Sans Cyrl 300" panose="02000000000000000000" pitchFamily="2" charset="-52"/>
                <a:cs typeface="Microsoft Sans Serif"/>
              </a:rPr>
              <a:t>их </a:t>
            </a:r>
            <a:r>
              <a:rPr lang="ru-RU" sz="2400" b="0" dirty="0">
                <a:solidFill>
                  <a:schemeClr val="bg1"/>
                </a:solidFill>
                <a:latin typeface="Museo Sans Cyrl 300" panose="02000000000000000000" pitchFamily="2" charset="-52"/>
                <a:cs typeface="Microsoft Sans Serif"/>
              </a:rPr>
              <a:t>появления </a:t>
            </a:r>
            <a:br>
              <a:rPr lang="ru-RU" sz="2400" b="0" dirty="0">
                <a:solidFill>
                  <a:schemeClr val="bg1"/>
                </a:solidFill>
                <a:latin typeface="Museo Sans Cyrl 300" panose="02000000000000000000" pitchFamily="2" charset="-52"/>
                <a:cs typeface="Microsoft Sans Serif"/>
              </a:rPr>
            </a:br>
            <a:r>
              <a:rPr lang="ru-RU" sz="2400" b="0" dirty="0" smtClean="0">
                <a:solidFill>
                  <a:schemeClr val="bg1"/>
                </a:solidFill>
                <a:latin typeface="Museo Sans Cyrl 300" panose="02000000000000000000" pitchFamily="2" charset="-52"/>
                <a:cs typeface="Microsoft Sans Serif"/>
              </a:rPr>
              <a:t>в </a:t>
            </a:r>
            <a:r>
              <a:rPr lang="ru-RU" sz="2400" b="0" dirty="0">
                <a:solidFill>
                  <a:schemeClr val="bg1"/>
                </a:solidFill>
                <a:latin typeface="Museo Sans Cyrl 300" panose="02000000000000000000" pitchFamily="2" charset="-52"/>
                <a:cs typeface="Microsoft Sans Serif"/>
              </a:rPr>
              <a:t>системе</a:t>
            </a:r>
            <a:endParaRPr lang="ru-RU" sz="2400" dirty="0">
              <a:solidFill>
                <a:schemeClr val="bg1"/>
              </a:solidFill>
              <a:latin typeface="Museo Sans Cyrl 300" panose="02000000000000000000" pitchFamily="2" charset="-52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gradFill flip="none" rotWithShape="1">
            <a:gsLst>
              <a:gs pos="74000">
                <a:srgbClr val="16ACEA"/>
              </a:gs>
              <a:gs pos="49000">
                <a:srgbClr val="B9E6F9"/>
              </a:gs>
              <a:gs pos="0">
                <a:srgbClr val="B9E6F9"/>
              </a:gs>
            </a:gsLst>
            <a:lin ang="81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-685800" y="1914651"/>
            <a:ext cx="9067800" cy="4638549"/>
          </a:xfrm>
          <a:prstGeom prst="roundRect">
            <a:avLst>
              <a:gd name="adj" fmla="val 8667"/>
            </a:avLst>
          </a:prstGeom>
          <a:gradFill>
            <a:gsLst>
              <a:gs pos="100000">
                <a:srgbClr val="B9E6F9"/>
              </a:gs>
              <a:gs pos="0">
                <a:schemeClr val="tx1">
                  <a:lumMod val="50000"/>
                  <a:lumOff val="50000"/>
                  <a:alpha val="35000"/>
                </a:schemeClr>
              </a:gs>
              <a:gs pos="47000">
                <a:srgbClr val="9ADBF6"/>
              </a:gs>
            </a:gsLst>
            <a:lin ang="2700000" scaled="1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-312634" y="2209800"/>
            <a:ext cx="8389834" cy="4038600"/>
          </a:xfrm>
          <a:prstGeom prst="roundRect">
            <a:avLst>
              <a:gd name="adj" fmla="val 8742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bject 7"/>
          <p:cNvSpPr txBox="1">
            <a:spLocks/>
          </p:cNvSpPr>
          <p:nvPr/>
        </p:nvSpPr>
        <p:spPr>
          <a:xfrm>
            <a:off x="501228" y="351995"/>
            <a:ext cx="11690772" cy="124820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333" b="1" i="0">
                <a:solidFill>
                  <a:srgbClr val="1A314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 marR="6773">
              <a:spcBef>
                <a:spcPts val="133"/>
              </a:spcBef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СКАН находит </a:t>
            </a:r>
            <a:r>
              <a:rPr lang="ru-RU" sz="4000" dirty="0">
                <a:solidFill>
                  <a:srgbClr val="16ABEA"/>
                </a:solidFill>
                <a:latin typeface="Museo Sans Cyrl 500" panose="02000000000000000000" pitchFamily="2" charset="-52"/>
              </a:rPr>
              <a:t>упоминания </a:t>
            </a:r>
            <a:r>
              <a:rPr lang="ru-RU" sz="4000" dirty="0" smtClean="0">
                <a:solidFill>
                  <a:srgbClr val="16ABEA"/>
                </a:solidFill>
                <a:latin typeface="Museo Sans Cyrl 500" panose="02000000000000000000" pitchFamily="2" charset="-52"/>
              </a:rPr>
              <a:t/>
            </a:r>
            <a:br>
              <a:rPr lang="ru-RU" sz="4000" dirty="0" smtClean="0">
                <a:solidFill>
                  <a:srgbClr val="16ABEA"/>
                </a:solidFill>
                <a:latin typeface="Museo Sans Cyrl 500" panose="02000000000000000000" pitchFamily="2" charset="-52"/>
              </a:rPr>
            </a:b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компаний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, 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персон 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и тем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655217-79E3-4C7D-BFC4-F73A5DC57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298" y="455157"/>
            <a:ext cx="777579" cy="4267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1999" y="2652734"/>
            <a:ext cx="7286625" cy="31384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126997">
              <a:spcBef>
                <a:spcPts val="133"/>
              </a:spcBef>
            </a:pP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В</a:t>
            </a:r>
            <a:r>
              <a:rPr sz="2400" spc="-67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spc="-13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СКАНе</a:t>
            </a:r>
            <a:r>
              <a:rPr sz="2400" spc="-53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b="1" dirty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более</a:t>
            </a:r>
            <a:r>
              <a:rPr sz="2400" b="1" spc="-87" dirty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 </a:t>
            </a:r>
            <a:r>
              <a:rPr sz="2400" b="1" spc="-33" dirty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700 </a:t>
            </a:r>
            <a:r>
              <a:rPr sz="2400" b="1" spc="-13" dirty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проиндексированных</a:t>
            </a:r>
            <a:r>
              <a:rPr sz="2400" b="1" spc="60" dirty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 </a:t>
            </a:r>
            <a:r>
              <a:rPr sz="2400" b="1" spc="-27" dirty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тем, </a:t>
            </a:r>
            <a:r>
              <a:rPr sz="2400" dirty="0">
                <a:latin typeface="Museo Sans Cyrl 300" panose="02000000000000000000" pitchFamily="2" charset="-52"/>
                <a:cs typeface="Microsoft Sans Serif"/>
              </a:rPr>
              <a:t>доступных</a:t>
            </a:r>
            <a:r>
              <a:rPr sz="2400" spc="-40" dirty="0"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dirty="0">
                <a:latin typeface="Museo Sans Cyrl 300" panose="02000000000000000000" pitchFamily="2" charset="-52"/>
                <a:cs typeface="Microsoft Sans Serif"/>
              </a:rPr>
              <a:t>для</a:t>
            </a:r>
            <a:r>
              <a:rPr sz="2400" spc="-40" dirty="0"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spc="-13" dirty="0">
                <a:latin typeface="Museo Sans Cyrl 300" panose="02000000000000000000" pitchFamily="2" charset="-52"/>
                <a:cs typeface="Microsoft Sans Serif"/>
              </a:rPr>
              <a:t>поиска:</a:t>
            </a:r>
            <a:r>
              <a:rPr sz="2400" spc="-40" dirty="0"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spc="-13" dirty="0">
                <a:latin typeface="Museo Sans Cyrl 300" panose="02000000000000000000" pitchFamily="2" charset="-52"/>
                <a:cs typeface="Microsoft Sans Serif"/>
              </a:rPr>
              <a:t>заключения </a:t>
            </a:r>
            <a:r>
              <a:rPr sz="2400" spc="-27" dirty="0">
                <a:latin typeface="Museo Sans Cyrl 300" panose="02000000000000000000" pitchFamily="2" charset="-52"/>
                <a:cs typeface="Microsoft Sans Serif"/>
              </a:rPr>
              <a:t>контрактов,</a:t>
            </a:r>
            <a:r>
              <a:rPr sz="2400" spc="-40" dirty="0"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spc="-13" dirty="0">
                <a:latin typeface="Museo Sans Cyrl 300" panose="02000000000000000000" pitchFamily="2" charset="-52"/>
                <a:cs typeface="Microsoft Sans Serif"/>
              </a:rPr>
              <a:t>чрезвычайные </a:t>
            </a:r>
            <a:r>
              <a:rPr sz="2400" dirty="0">
                <a:latin typeface="Museo Sans Cyrl 300" panose="02000000000000000000" pitchFamily="2" charset="-52"/>
                <a:cs typeface="Microsoft Sans Serif"/>
              </a:rPr>
              <a:t>происшествия,</a:t>
            </a:r>
            <a:r>
              <a:rPr sz="2400" spc="-127" dirty="0"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spc="-13" dirty="0">
                <a:latin typeface="Museo Sans Cyrl 300" panose="02000000000000000000" pitchFamily="2" charset="-52"/>
                <a:cs typeface="Microsoft Sans Serif"/>
              </a:rPr>
              <a:t>коррупция,</a:t>
            </a:r>
            <a:r>
              <a:rPr sz="2400" spc="-120" dirty="0"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spc="-13" dirty="0">
                <a:latin typeface="Museo Sans Cyrl 300" panose="02000000000000000000" pitchFamily="2" charset="-52"/>
                <a:cs typeface="Microsoft Sans Serif"/>
              </a:rPr>
              <a:t>санкции, </a:t>
            </a:r>
            <a:r>
              <a:rPr sz="2400" dirty="0">
                <a:latin typeface="Museo Sans Cyrl 300" panose="02000000000000000000" pitchFamily="2" charset="-52"/>
                <a:cs typeface="Microsoft Sans Serif"/>
              </a:rPr>
              <a:t>судебные</a:t>
            </a:r>
            <a:r>
              <a:rPr sz="2400" spc="-120" dirty="0"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dirty="0">
                <a:latin typeface="Museo Sans Cyrl 300" panose="02000000000000000000" pitchFamily="2" charset="-52"/>
                <a:cs typeface="Microsoft Sans Serif"/>
              </a:rPr>
              <a:t>процессы,</a:t>
            </a:r>
            <a:r>
              <a:rPr sz="2400" spc="-113" dirty="0"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spc="-13" dirty="0">
                <a:latin typeface="Museo Sans Cyrl 300" panose="02000000000000000000" pitchFamily="2" charset="-52"/>
                <a:cs typeface="Microsoft Sans Serif"/>
              </a:rPr>
              <a:t>уголовные </a:t>
            </a:r>
            <a:r>
              <a:rPr sz="2400" dirty="0">
                <a:latin typeface="Museo Sans Cyrl 300" panose="02000000000000000000" pitchFamily="2" charset="-52"/>
                <a:cs typeface="Microsoft Sans Serif"/>
              </a:rPr>
              <a:t>преступления,</a:t>
            </a:r>
            <a:r>
              <a:rPr sz="2400" spc="-120" dirty="0"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spc="-13" dirty="0">
                <a:latin typeface="Museo Sans Cyrl 300" panose="02000000000000000000" pitchFamily="2" charset="-52"/>
                <a:cs typeface="Microsoft Sans Serif"/>
              </a:rPr>
              <a:t>открытие</a:t>
            </a:r>
            <a:r>
              <a:rPr sz="2400" spc="-113" dirty="0"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spc="-13" dirty="0">
                <a:latin typeface="Museo Sans Cyrl 300" panose="02000000000000000000" pitchFamily="2" charset="-52"/>
                <a:cs typeface="Microsoft Sans Serif"/>
              </a:rPr>
              <a:t>филиалов </a:t>
            </a:r>
            <a:r>
              <a:rPr sz="2400" dirty="0">
                <a:latin typeface="Museo Sans Cyrl 300" panose="02000000000000000000" pitchFamily="2" charset="-52"/>
                <a:cs typeface="Microsoft Sans Serif"/>
              </a:rPr>
              <a:t>и</a:t>
            </a:r>
            <a:r>
              <a:rPr sz="2400" spc="7" dirty="0"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spc="-33" dirty="0">
                <a:latin typeface="Museo Sans Cyrl 300" panose="02000000000000000000" pitchFamily="2" charset="-52"/>
                <a:cs typeface="Microsoft Sans Serif"/>
              </a:rPr>
              <a:t>др.</a:t>
            </a:r>
            <a:endParaRPr sz="2400" dirty="0">
              <a:latin typeface="Museo Sans Cyrl 300" panose="02000000000000000000" pitchFamily="2" charset="-52"/>
              <a:cs typeface="Microsoft Sans Serif"/>
            </a:endParaRPr>
          </a:p>
          <a:p>
            <a:pPr marL="16933" marR="6773">
              <a:spcBef>
                <a:spcPts val="1333"/>
              </a:spcBef>
            </a:pPr>
            <a:r>
              <a:rPr sz="2400" b="1" dirty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База</a:t>
            </a:r>
            <a:r>
              <a:rPr sz="2400" b="1" spc="-47" dirty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 </a:t>
            </a:r>
            <a:r>
              <a:rPr sz="2400" b="1" dirty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юрлиц</a:t>
            </a:r>
            <a:r>
              <a:rPr sz="2400" b="1" spc="-40" dirty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 </a:t>
            </a:r>
            <a:r>
              <a:rPr sz="2400" b="1" dirty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—</a:t>
            </a:r>
            <a:r>
              <a:rPr sz="2400" b="1" spc="-47" dirty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 </a:t>
            </a:r>
            <a:r>
              <a:rPr sz="2400" b="1" dirty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из</a:t>
            </a:r>
            <a:r>
              <a:rPr sz="2400" b="1" spc="-40" dirty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 </a:t>
            </a:r>
            <a:r>
              <a:rPr sz="2400" b="1" dirty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СПАРКа.</a:t>
            </a:r>
            <a:r>
              <a:rPr sz="2400" b="1" spc="-27" dirty="0">
                <a:solidFill>
                  <a:srgbClr val="16ABEA"/>
                </a:solidFill>
                <a:latin typeface="Museo Sans Cyrl 300" panose="02000000000000000000" pitchFamily="2" charset="-52"/>
                <a:cs typeface="Arial"/>
              </a:rPr>
              <a:t> </a:t>
            </a:r>
            <a:r>
              <a:rPr sz="2400" spc="-13" dirty="0">
                <a:latin typeface="Museo Sans Cyrl 300" panose="02000000000000000000" pitchFamily="2" charset="-52"/>
                <a:cs typeface="Microsoft Sans Serif"/>
              </a:rPr>
              <a:t>Кроме </a:t>
            </a:r>
            <a:r>
              <a:rPr sz="2400" dirty="0">
                <a:latin typeface="Museo Sans Cyrl 300" panose="02000000000000000000" pitchFamily="2" charset="-52"/>
                <a:cs typeface="Microsoft Sans Serif"/>
              </a:rPr>
              <a:t>того,</a:t>
            </a:r>
            <a:r>
              <a:rPr sz="2400" spc="-127" dirty="0"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spc="-13" dirty="0">
                <a:latin typeface="Museo Sans Cyrl 300" panose="02000000000000000000" pitchFamily="2" charset="-52"/>
                <a:cs typeface="Microsoft Sans Serif"/>
              </a:rPr>
              <a:t>искать</a:t>
            </a:r>
            <a:r>
              <a:rPr sz="2400" spc="-127" dirty="0"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spc="-13" dirty="0">
                <a:latin typeface="Museo Sans Cyrl 300" panose="02000000000000000000" pitchFamily="2" charset="-52"/>
                <a:cs typeface="Microsoft Sans Serif"/>
              </a:rPr>
              <a:t>можно</a:t>
            </a:r>
            <a:r>
              <a:rPr sz="2400" spc="-120" dirty="0"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spc="-107" dirty="0">
                <a:latin typeface="Museo Sans Cyrl 300" panose="02000000000000000000" pitchFamily="2" charset="-52"/>
                <a:cs typeface="Microsoft Sans Serif"/>
              </a:rPr>
              <a:t>персоны</a:t>
            </a:r>
            <a:r>
              <a:rPr sz="2400" spc="140" dirty="0"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spc="-67" dirty="0">
                <a:latin typeface="Museo Sans Cyrl 300" panose="02000000000000000000" pitchFamily="2" charset="-52"/>
                <a:cs typeface="Microsoft Sans Serif"/>
              </a:rPr>
              <a:t>, </a:t>
            </a:r>
            <a:r>
              <a:rPr sz="2400" spc="-13" dirty="0">
                <a:latin typeface="Museo Sans Cyrl 300" panose="02000000000000000000" pitchFamily="2" charset="-52"/>
                <a:cs typeface="Microsoft Sans Serif"/>
              </a:rPr>
              <a:t>например,</a:t>
            </a:r>
            <a:r>
              <a:rPr sz="2400" spc="-27" dirty="0"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spc="-27" dirty="0" err="1">
                <a:latin typeface="Museo Sans Cyrl 300" panose="02000000000000000000" pitchFamily="2" charset="-52"/>
                <a:cs typeface="Microsoft Sans Serif"/>
              </a:rPr>
              <a:t>руководителей</a:t>
            </a:r>
            <a:r>
              <a:rPr sz="2400" spc="-27" dirty="0"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sz="2400" spc="-13" dirty="0" err="1" smtClean="0">
                <a:latin typeface="Museo Sans Cyrl 300" panose="02000000000000000000" pitchFamily="2" charset="-52"/>
                <a:cs typeface="Microsoft Sans Serif"/>
              </a:rPr>
              <a:t>компаний</a:t>
            </a:r>
            <a:endParaRPr sz="2400" dirty="0">
              <a:latin typeface="Museo Sans Cyrl 300" panose="02000000000000000000" pitchFamily="2" charset="-52"/>
              <a:cs typeface="Microsoft Sans Serif"/>
            </a:endParaRPr>
          </a:p>
        </p:txBody>
      </p:sp>
      <p:grpSp>
        <p:nvGrpSpPr>
          <p:cNvPr id="28" name="Группа 27"/>
          <p:cNvGrpSpPr/>
          <p:nvPr/>
        </p:nvGrpSpPr>
        <p:grpSpPr>
          <a:xfrm rot="10800000" flipH="1">
            <a:off x="7781926" y="5889550"/>
            <a:ext cx="4562474" cy="130249"/>
            <a:chOff x="-1173203" y="5802276"/>
            <a:chExt cx="4562474" cy="130249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-1060099" y="5867400"/>
              <a:ext cx="4449370" cy="0"/>
            </a:xfrm>
            <a:prstGeom prst="line">
              <a:avLst/>
            </a:prstGeom>
            <a:ln w="19050">
              <a:solidFill>
                <a:srgbClr val="16AC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Овал 29"/>
            <p:cNvSpPr/>
            <p:nvPr/>
          </p:nvSpPr>
          <p:spPr>
            <a:xfrm flipH="1" flipV="1">
              <a:off x="-1173203" y="5802276"/>
              <a:ext cx="130249" cy="130249"/>
            </a:xfrm>
            <a:prstGeom prst="ellipse">
              <a:avLst/>
            </a:prstGeom>
            <a:solidFill>
              <a:srgbClr val="16ACEA"/>
            </a:solidFill>
            <a:ln>
              <a:solidFill>
                <a:srgbClr val="16AC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7200"/>
            </a:p>
          </p:txBody>
        </p:sp>
      </p:grpSp>
      <p:sp>
        <p:nvSpPr>
          <p:cNvPr id="34" name="Правильный пятиугольник 33"/>
          <p:cNvSpPr/>
          <p:nvPr/>
        </p:nvSpPr>
        <p:spPr>
          <a:xfrm rot="20436835">
            <a:off x="9827462" y="-229668"/>
            <a:ext cx="2185628" cy="2081551"/>
          </a:xfrm>
          <a:prstGeom prst="pentagon">
            <a:avLst/>
          </a:prstGeom>
          <a:noFill/>
          <a:ln w="6350">
            <a:gradFill>
              <a:gsLst>
                <a:gs pos="0">
                  <a:schemeClr val="bg1">
                    <a:alpha val="35000"/>
                  </a:schemeClr>
                </a:gs>
                <a:gs pos="100000">
                  <a:srgbClr val="18739B"/>
                </a:gs>
                <a:gs pos="48000">
                  <a:srgbClr val="16ABEA">
                    <a:alpha val="85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авильный пятиугольник 34"/>
          <p:cNvSpPr/>
          <p:nvPr/>
        </p:nvSpPr>
        <p:spPr>
          <a:xfrm rot="13891710">
            <a:off x="9047593" y="1726272"/>
            <a:ext cx="1452378" cy="1383217"/>
          </a:xfrm>
          <a:prstGeom prst="pentagon">
            <a:avLst/>
          </a:prstGeom>
          <a:noFill/>
          <a:ln w="6350">
            <a:gradFill>
              <a:gsLst>
                <a:gs pos="0">
                  <a:schemeClr val="bg1">
                    <a:alpha val="35000"/>
                  </a:schemeClr>
                </a:gs>
                <a:gs pos="100000">
                  <a:srgbClr val="18739B"/>
                </a:gs>
                <a:gs pos="48000">
                  <a:srgbClr val="16ABEA">
                    <a:alpha val="85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авильный пятиугольник 35"/>
          <p:cNvSpPr/>
          <p:nvPr/>
        </p:nvSpPr>
        <p:spPr>
          <a:xfrm rot="7427890">
            <a:off x="10261300" y="2721425"/>
            <a:ext cx="1733866" cy="1651301"/>
          </a:xfrm>
          <a:prstGeom prst="pentagon">
            <a:avLst/>
          </a:prstGeom>
          <a:noFill/>
          <a:ln w="6350">
            <a:gradFill>
              <a:gsLst>
                <a:gs pos="0">
                  <a:schemeClr val="bg1">
                    <a:alpha val="35000"/>
                  </a:schemeClr>
                </a:gs>
                <a:gs pos="100000">
                  <a:srgbClr val="18739B"/>
                </a:gs>
                <a:gs pos="48000">
                  <a:srgbClr val="16ABEA">
                    <a:alpha val="85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авильный пятиугольник 36"/>
          <p:cNvSpPr/>
          <p:nvPr/>
        </p:nvSpPr>
        <p:spPr>
          <a:xfrm rot="9571699">
            <a:off x="11600852" y="4216347"/>
            <a:ext cx="701294" cy="667899"/>
          </a:xfrm>
          <a:prstGeom prst="pentagon">
            <a:avLst/>
          </a:prstGeom>
          <a:noFill/>
          <a:ln w="6350">
            <a:gradFill>
              <a:gsLst>
                <a:gs pos="0">
                  <a:schemeClr val="bg1">
                    <a:alpha val="35000"/>
                  </a:schemeClr>
                </a:gs>
                <a:gs pos="100000">
                  <a:srgbClr val="18739B"/>
                </a:gs>
                <a:gs pos="48000">
                  <a:srgbClr val="16ABEA">
                    <a:alpha val="85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gradFill flip="none" rotWithShape="1">
            <a:gsLst>
              <a:gs pos="74000">
                <a:srgbClr val="16ACEA"/>
              </a:gs>
              <a:gs pos="49000">
                <a:srgbClr val="B9E6F9"/>
              </a:gs>
              <a:gs pos="0">
                <a:srgbClr val="B9E6F9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7"/>
          <p:cNvSpPr txBox="1">
            <a:spLocks/>
          </p:cNvSpPr>
          <p:nvPr/>
        </p:nvSpPr>
        <p:spPr>
          <a:xfrm>
            <a:off x="501228" y="351995"/>
            <a:ext cx="11690772" cy="124820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333" b="1" i="0">
                <a:solidFill>
                  <a:srgbClr val="1A314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 marR="6773">
              <a:spcBef>
                <a:spcPts val="133"/>
              </a:spcBef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Интеграция </a:t>
            </a:r>
            <a:r>
              <a:rPr lang="ru-RU" sz="4000" dirty="0">
                <a:solidFill>
                  <a:srgbClr val="16ABEA"/>
                </a:solidFill>
                <a:latin typeface="Museo Sans Cyrl 500" panose="02000000000000000000" pitchFamily="2" charset="-52"/>
              </a:rPr>
              <a:t>со </a:t>
            </a:r>
            <a:r>
              <a:rPr lang="ru-RU" sz="4000" dirty="0" err="1">
                <a:solidFill>
                  <a:srgbClr val="16ABEA"/>
                </a:solidFill>
                <a:latin typeface="Museo Sans Cyrl 500" panose="02000000000000000000" pitchFamily="2" charset="-52"/>
              </a:rPr>
              <a:t>СПАРКом</a:t>
            </a:r>
            <a:r>
              <a:rPr lang="ru-RU" sz="4000" dirty="0">
                <a:solidFill>
                  <a:srgbClr val="16ABEA"/>
                </a:solidFill>
                <a:latin typeface="Museo Sans Cyrl 500" panose="02000000000000000000" pitchFamily="2" charset="-52"/>
              </a:rPr>
              <a:t> </a:t>
            </a:r>
            <a:r>
              <a:rPr lang="ru-RU" sz="4000" dirty="0" smtClean="0">
                <a:solidFill>
                  <a:srgbClr val="16ABEA"/>
                </a:solidFill>
                <a:latin typeface="Museo Sans Cyrl 500" panose="02000000000000000000" pitchFamily="2" charset="-52"/>
              </a:rPr>
              <a:t/>
            </a:r>
            <a:br>
              <a:rPr lang="ru-RU" sz="4000" dirty="0" smtClean="0">
                <a:solidFill>
                  <a:srgbClr val="16ABEA"/>
                </a:solidFill>
                <a:latin typeface="Museo Sans Cyrl 500" panose="02000000000000000000" pitchFamily="2" charset="-52"/>
              </a:rPr>
            </a:b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делает 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-52"/>
              </a:rPr>
              <a:t>поиск точным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655217-79E3-4C7D-BFC4-F73A5DC57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298" y="455157"/>
            <a:ext cx="777579" cy="42672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876800" y="1914651"/>
            <a:ext cx="8178900" cy="4638549"/>
          </a:xfrm>
          <a:prstGeom prst="roundRect">
            <a:avLst>
              <a:gd name="adj" fmla="val 8667"/>
            </a:avLst>
          </a:prstGeom>
          <a:gradFill>
            <a:gsLst>
              <a:gs pos="100000">
                <a:srgbClr val="B9E6F9"/>
              </a:gs>
              <a:gs pos="0">
                <a:schemeClr val="tx1">
                  <a:lumMod val="50000"/>
                  <a:lumOff val="50000"/>
                  <a:alpha val="35000"/>
                </a:schemeClr>
              </a:gs>
              <a:gs pos="47000">
                <a:srgbClr val="9ADBF6"/>
              </a:gs>
            </a:gsLst>
            <a:lin ang="2700000" scaled="1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31672" y="2209800"/>
            <a:ext cx="7417528" cy="4038600"/>
          </a:xfrm>
          <a:prstGeom prst="roundRect">
            <a:avLst>
              <a:gd name="adj" fmla="val 8742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bject 3"/>
          <p:cNvSpPr txBox="1"/>
          <p:nvPr/>
        </p:nvSpPr>
        <p:spPr>
          <a:xfrm>
            <a:off x="6095999" y="3276600"/>
            <a:ext cx="5257801" cy="186375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126997">
              <a:spcBef>
                <a:spcPts val="133"/>
              </a:spcBef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СКАН </a:t>
            </a:r>
            <a:r>
              <a:rPr lang="ru-RU" sz="2400" b="1" dirty="0" smtClean="0">
                <a:solidFill>
                  <a:srgbClr val="16ABEA"/>
                </a:solidFill>
                <a:latin typeface="Museo Sans Cyrl 300" panose="02000000000000000000" pitchFamily="2" charset="-52"/>
                <a:cs typeface="Microsoft Sans Serif"/>
              </a:rPr>
              <a:t>идентифицирует </a:t>
            </a:r>
            <a:r>
              <a:rPr lang="ru-RU" sz="2400" b="1" dirty="0" err="1" smtClean="0">
                <a:solidFill>
                  <a:srgbClr val="16ABEA"/>
                </a:solidFill>
                <a:latin typeface="Museo Sans Cyrl 300" panose="02000000000000000000" pitchFamily="2" charset="-52"/>
                <a:cs typeface="Microsoft Sans Serif"/>
              </a:rPr>
              <a:t>юрлица</a:t>
            </a:r>
            <a:r>
              <a:rPr lang="ru-RU" sz="2400" b="1" dirty="0" smtClean="0">
                <a:solidFill>
                  <a:srgbClr val="16ABEA"/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br>
              <a:rPr lang="ru-RU" sz="2400" b="1" dirty="0" smtClean="0">
                <a:solidFill>
                  <a:srgbClr val="16ABEA"/>
                </a:solidFill>
                <a:latin typeface="Museo Sans Cyrl 300" panose="02000000000000000000" pitchFamily="2" charset="-52"/>
                <a:cs typeface="Microsoft Sans Serif"/>
              </a:rPr>
            </a:br>
            <a:r>
              <a:rPr lang="ru-RU" sz="2400" b="1" dirty="0" smtClean="0">
                <a:solidFill>
                  <a:srgbClr val="16ABEA"/>
                </a:solidFill>
                <a:latin typeface="Museo Sans Cyrl 300" panose="02000000000000000000" pitchFamily="2" charset="-52"/>
                <a:cs typeface="Microsoft Sans Serif"/>
              </a:rPr>
              <a:t>с точностью от 95%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 благодаря интеграции с базой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юрлиц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СПАРКа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-52"/>
                <a:cs typeface="Microsoft Sans Serif"/>
              </a:rPr>
              <a:t> и технологиям искусственного интеллекта</a:t>
            </a:r>
            <a:endParaRPr sz="2400" dirty="0">
              <a:latin typeface="Museo Sans Cyrl 300" panose="02000000000000000000" pitchFamily="2" charset="-52"/>
              <a:cs typeface="Microsoft Sans Serif"/>
            </a:endParaRPr>
          </a:p>
        </p:txBody>
      </p:sp>
      <p:grpSp>
        <p:nvGrpSpPr>
          <p:cNvPr id="13" name="Группа 12"/>
          <p:cNvGrpSpPr/>
          <p:nvPr/>
        </p:nvGrpSpPr>
        <p:grpSpPr>
          <a:xfrm flipH="1">
            <a:off x="-381000" y="5486400"/>
            <a:ext cx="6019800" cy="130249"/>
            <a:chOff x="-1173203" y="5802276"/>
            <a:chExt cx="6019800" cy="130249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-1060099" y="5867400"/>
              <a:ext cx="5906696" cy="0"/>
            </a:xfrm>
            <a:prstGeom prst="line">
              <a:avLst/>
            </a:prstGeom>
            <a:ln w="19050">
              <a:solidFill>
                <a:srgbClr val="16AC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Овал 14"/>
            <p:cNvSpPr/>
            <p:nvPr/>
          </p:nvSpPr>
          <p:spPr>
            <a:xfrm flipH="1" flipV="1">
              <a:off x="-1173203" y="5802276"/>
              <a:ext cx="130249" cy="130249"/>
            </a:xfrm>
            <a:prstGeom prst="ellipse">
              <a:avLst/>
            </a:prstGeom>
            <a:solidFill>
              <a:srgbClr val="16ACEA"/>
            </a:solidFill>
            <a:ln>
              <a:solidFill>
                <a:srgbClr val="16AC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7200"/>
            </a:p>
          </p:txBody>
        </p:sp>
      </p:grpSp>
      <p:sp>
        <p:nvSpPr>
          <p:cNvPr id="17" name="Правильный пятиугольник 16"/>
          <p:cNvSpPr/>
          <p:nvPr/>
        </p:nvSpPr>
        <p:spPr>
          <a:xfrm rot="20436835">
            <a:off x="-630892" y="1612059"/>
            <a:ext cx="2185628" cy="2081551"/>
          </a:xfrm>
          <a:prstGeom prst="pentagon">
            <a:avLst/>
          </a:prstGeom>
          <a:noFill/>
          <a:ln w="6350">
            <a:gradFill>
              <a:gsLst>
                <a:gs pos="0">
                  <a:schemeClr val="bg1">
                    <a:alpha val="35000"/>
                  </a:schemeClr>
                </a:gs>
                <a:gs pos="100000">
                  <a:srgbClr val="18739B"/>
                </a:gs>
                <a:gs pos="48000">
                  <a:srgbClr val="16ABEA">
                    <a:alpha val="85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ильный пятиугольник 19"/>
          <p:cNvSpPr/>
          <p:nvPr/>
        </p:nvSpPr>
        <p:spPr>
          <a:xfrm rot="13988319">
            <a:off x="481284" y="3851038"/>
            <a:ext cx="923279" cy="879313"/>
          </a:xfrm>
          <a:prstGeom prst="pentagon">
            <a:avLst/>
          </a:prstGeom>
          <a:noFill/>
          <a:ln w="6350">
            <a:gradFill>
              <a:gsLst>
                <a:gs pos="0">
                  <a:schemeClr val="bg1">
                    <a:alpha val="35000"/>
                  </a:schemeClr>
                </a:gs>
                <a:gs pos="100000">
                  <a:srgbClr val="18739B"/>
                </a:gs>
                <a:gs pos="48000">
                  <a:srgbClr val="16ABEA">
                    <a:alpha val="85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764</Words>
  <Application>Microsoft Office PowerPoint</Application>
  <PresentationFormat>Широкоэкранный</PresentationFormat>
  <Paragraphs>105</Paragraphs>
  <Slides>16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Microsoft Sans Serif</vt:lpstr>
      <vt:lpstr>Museo Sans Cyrl 300</vt:lpstr>
      <vt:lpstr>Museo Sans Cyrl 500</vt:lpstr>
      <vt:lpstr>Office Theme</vt:lpstr>
      <vt:lpstr>АВТОМАТИЧЕСКИЙ МОНИТОРИНГ УПОМИНАНИЙ В СМИ, ТЕЛЕГРАМЕ И ДРУГИХ ИСТОЧНИКАХ</vt:lpstr>
      <vt:lpstr>Данные о публикациях в СМИ,  Телеграме и официальных источниках</vt:lpstr>
      <vt:lpstr>Презентация PowerPoint</vt:lpstr>
      <vt:lpstr>Презентация PowerPoint</vt:lpstr>
      <vt:lpstr>Презентация PowerPoint</vt:lpstr>
      <vt:lpstr>Вы подключаетесь  к API SCAN  и загружаете  список интересующих компаний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Автоматический мониторинг упоминаний в СМИ, Телеграме и других источниках</dc:title>
  <dc:creator>Анна Римская</dc:creator>
  <cp:lastModifiedBy>Анастасия Майданник</cp:lastModifiedBy>
  <cp:revision>63</cp:revision>
  <dcterms:created xsi:type="dcterms:W3CDTF">2026-04-29T11:49:08Z</dcterms:created>
  <dcterms:modified xsi:type="dcterms:W3CDTF">2026-05-07T07:51:05Z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2026-04-29T00:00:00Z</vt:filetime>
  </property>
  <property fmtid="{D5CDD505-2E9C-101B-9397-08002B2CF9AE}" pid="3" name="LastSaved">
    <vt:filetime>2026-04-29T00:00:00Z</vt:filetime>
  </property>
  <property fmtid="{D5CDD505-2E9C-101B-9397-08002B2CF9AE}" pid="4" name="Producer">
    <vt:lpwstr>iLovePDF</vt:lpwstr>
  </property>
</Properties>
</file>